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109"/>
  </p:notesMasterIdLst>
  <p:handoutMasterIdLst>
    <p:handoutMasterId r:id="rId110"/>
  </p:handoutMasterIdLst>
  <p:sldIdLst>
    <p:sldId id="455" r:id="rId3"/>
    <p:sldId id="346" r:id="rId4"/>
    <p:sldId id="269" r:id="rId5"/>
    <p:sldId id="282" r:id="rId6"/>
    <p:sldId id="482" r:id="rId7"/>
    <p:sldId id="483" r:id="rId8"/>
    <p:sldId id="484" r:id="rId9"/>
    <p:sldId id="485" r:id="rId10"/>
    <p:sldId id="489" r:id="rId11"/>
    <p:sldId id="495" r:id="rId12"/>
    <p:sldId id="499" r:id="rId13"/>
    <p:sldId id="502" r:id="rId14"/>
    <p:sldId id="503" r:id="rId15"/>
    <p:sldId id="653" r:id="rId16"/>
    <p:sldId id="507" r:id="rId17"/>
    <p:sldId id="270" r:id="rId18"/>
    <p:sldId id="371" r:id="rId19"/>
    <p:sldId id="509" r:id="rId20"/>
    <p:sldId id="510" r:id="rId21"/>
    <p:sldId id="511" r:id="rId22"/>
    <p:sldId id="517" r:id="rId23"/>
    <p:sldId id="519" r:id="rId24"/>
    <p:sldId id="522" r:id="rId25"/>
    <p:sldId id="524" r:id="rId26"/>
    <p:sldId id="525" r:id="rId27"/>
    <p:sldId id="527" r:id="rId28"/>
    <p:sldId id="528" r:id="rId29"/>
    <p:sldId id="531" r:id="rId30"/>
    <p:sldId id="535" r:id="rId31"/>
    <p:sldId id="538" r:id="rId32"/>
    <p:sldId id="540" r:id="rId33"/>
    <p:sldId id="543" r:id="rId34"/>
    <p:sldId id="652" r:id="rId35"/>
    <p:sldId id="267" r:id="rId36"/>
    <p:sldId id="319" r:id="rId37"/>
    <p:sldId id="332" r:id="rId38"/>
    <p:sldId id="285" r:id="rId39"/>
    <p:sldId id="330" r:id="rId40"/>
    <p:sldId id="274" r:id="rId41"/>
    <p:sldId id="275" r:id="rId42"/>
    <p:sldId id="276" r:id="rId43"/>
    <p:sldId id="281" r:id="rId44"/>
    <p:sldId id="654" r:id="rId45"/>
    <p:sldId id="308" r:id="rId46"/>
    <p:sldId id="347" r:id="rId47"/>
    <p:sldId id="349" r:id="rId48"/>
    <p:sldId id="348" r:id="rId49"/>
    <p:sldId id="306" r:id="rId50"/>
    <p:sldId id="655" r:id="rId51"/>
    <p:sldId id="552" r:id="rId52"/>
    <p:sldId id="554" r:id="rId53"/>
    <p:sldId id="557" r:id="rId54"/>
    <p:sldId id="559" r:id="rId55"/>
    <p:sldId id="561" r:id="rId56"/>
    <p:sldId id="566" r:id="rId57"/>
    <p:sldId id="565" r:id="rId58"/>
    <p:sldId id="564" r:id="rId59"/>
    <p:sldId id="563" r:id="rId60"/>
    <p:sldId id="562" r:id="rId61"/>
    <p:sldId id="567" r:id="rId62"/>
    <p:sldId id="572" r:id="rId63"/>
    <p:sldId id="575" r:id="rId64"/>
    <p:sldId id="578" r:id="rId65"/>
    <p:sldId id="582" r:id="rId66"/>
    <p:sldId id="584" r:id="rId67"/>
    <p:sldId id="589" r:id="rId68"/>
    <p:sldId id="590" r:id="rId69"/>
    <p:sldId id="591" r:id="rId70"/>
    <p:sldId id="595" r:id="rId71"/>
    <p:sldId id="596" r:id="rId72"/>
    <p:sldId id="598" r:id="rId73"/>
    <p:sldId id="650" r:id="rId74"/>
    <p:sldId id="651" r:id="rId75"/>
    <p:sldId id="601" r:id="rId76"/>
    <p:sldId id="600" r:id="rId77"/>
    <p:sldId id="603" r:id="rId78"/>
    <p:sldId id="604" r:id="rId79"/>
    <p:sldId id="607" r:id="rId80"/>
    <p:sldId id="608" r:id="rId81"/>
    <p:sldId id="610" r:id="rId82"/>
    <p:sldId id="612" r:id="rId83"/>
    <p:sldId id="615" r:id="rId84"/>
    <p:sldId id="617" r:id="rId85"/>
    <p:sldId id="618" r:id="rId86"/>
    <p:sldId id="620" r:id="rId87"/>
    <p:sldId id="622" r:id="rId88"/>
    <p:sldId id="623" r:id="rId89"/>
    <p:sldId id="624" r:id="rId90"/>
    <p:sldId id="625" r:id="rId91"/>
    <p:sldId id="626" r:id="rId92"/>
    <p:sldId id="630" r:id="rId93"/>
    <p:sldId id="631" r:id="rId94"/>
    <p:sldId id="632" r:id="rId95"/>
    <p:sldId id="633" r:id="rId96"/>
    <p:sldId id="636" r:id="rId97"/>
    <p:sldId id="637" r:id="rId98"/>
    <p:sldId id="639" r:id="rId99"/>
    <p:sldId id="642" r:id="rId100"/>
    <p:sldId id="643" r:id="rId101"/>
    <p:sldId id="644" r:id="rId102"/>
    <p:sldId id="646" r:id="rId103"/>
    <p:sldId id="647" r:id="rId104"/>
    <p:sldId id="648" r:id="rId105"/>
    <p:sldId id="649" r:id="rId106"/>
    <p:sldId id="370" r:id="rId107"/>
    <p:sldId id="365" r:id="rId108"/>
  </p:sldIdLst>
  <p:sldSz cx="12192000" cy="6858000"/>
  <p:notesSz cx="6858000" cy="9144000"/>
  <p:custDataLst>
    <p:tags r:id="rId1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>
    <p:extLst>
      <p:ext uri="{19B8F6BF-5375-455C-9EA6-DF929625EA0E}">
        <p15:presenceInfo xmlns:p15="http://schemas.microsoft.com/office/powerpoint/2012/main" userId="62eeef3d7da66e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12"/>
    <a:srgbClr val="85C5FF"/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41" autoAdjust="0"/>
    <p:restoredTop sz="94626" autoAdjust="0"/>
  </p:normalViewPr>
  <p:slideViewPr>
    <p:cSldViewPr snapToGrid="0" showGuides="1">
      <p:cViewPr varScale="1">
        <p:scale>
          <a:sx n="98" d="100"/>
          <a:sy n="98" d="100"/>
        </p:scale>
        <p:origin x="216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5" d="100"/>
          <a:sy n="45" d="100"/>
        </p:scale>
        <p:origin x="18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commentAuthors" Target="commentAuthor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handoutMaster" Target="handoutMasters/handoutMaster1.xml"/><Relationship Id="rId115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E870044-25ED-4E18-901A-C6EB763D6C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289518-C443-4D56-AE28-EFD59093B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AB52DA-5EBE-4165-AC1A-DBC6F4BC4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19C8A6-40B6-456C-A701-2ABBF283DB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79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21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9200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64737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48056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111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691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500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78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33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002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83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626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56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86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19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37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6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7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093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888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189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250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13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31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067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377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8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485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4211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86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614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92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957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334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92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096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103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599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7950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807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1556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447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5454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122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739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412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7089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5172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9824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626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981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9795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902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2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015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75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7013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862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640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887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6696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7180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6334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6856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6239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8049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75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9261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0308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6411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8348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4757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378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1606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1152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6203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4599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768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4110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4731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710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9136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16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6030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703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500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3398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773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3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0651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37880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7986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957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92790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4089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4893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60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1218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71363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01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3DD5BA4-EB39-4204-B78A-8A1CBA10F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84E10C-5835-44E0-9170-E090AE115F22}"/>
              </a:ext>
            </a:extLst>
          </p:cNvPr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1451AC-ED32-4E1D-B9AE-65AEE348573C}"/>
                </a:ext>
              </a:extLst>
            </p:cNvPr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ïṡľïďè">
                <a:extLst>
                  <a:ext uri="{FF2B5EF4-FFF2-40B4-BE49-F238E27FC236}">
                    <a16:creationId xmlns:a16="http://schemas.microsoft.com/office/drawing/2014/main" id="{C2A2D891-D994-4B2A-ADC5-752BB1D940BC}"/>
                  </a:ext>
                </a:extLst>
              </p:cNvPr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ḻîḑè">
                <a:extLst>
                  <a:ext uri="{FF2B5EF4-FFF2-40B4-BE49-F238E27FC236}">
                    <a16:creationId xmlns:a16="http://schemas.microsoft.com/office/drawing/2014/main" id="{5988883C-2BE9-405D-A778-D104319E18C8}"/>
                  </a:ext>
                </a:extLst>
              </p:cNvPr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ḻïďê">
                <a:extLst>
                  <a:ext uri="{FF2B5EF4-FFF2-40B4-BE49-F238E27FC236}">
                    <a16:creationId xmlns:a16="http://schemas.microsoft.com/office/drawing/2014/main" id="{CCCA5068-A45B-4545-9C5A-451B5A64F3AA}"/>
                  </a:ext>
                </a:extLst>
              </p:cNvPr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şlíḋè">
                <a:extLst>
                  <a:ext uri="{FF2B5EF4-FFF2-40B4-BE49-F238E27FC236}">
                    <a16:creationId xmlns:a16="http://schemas.microsoft.com/office/drawing/2014/main" id="{27146E29-9384-4A9C-8FA0-60343EEF3D8A}"/>
                  </a:ext>
                </a:extLst>
              </p:cNvPr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líďe">
                <a:extLst>
                  <a:ext uri="{FF2B5EF4-FFF2-40B4-BE49-F238E27FC236}">
                    <a16:creationId xmlns:a16="http://schemas.microsoft.com/office/drawing/2014/main" id="{19A4C7AB-7584-4E06-9096-ECD2D5C0FDF7}"/>
                  </a:ext>
                </a:extLst>
              </p:cNvPr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ṧľîḑe">
                <a:extLst>
                  <a:ext uri="{FF2B5EF4-FFF2-40B4-BE49-F238E27FC236}">
                    <a16:creationId xmlns:a16="http://schemas.microsoft.com/office/drawing/2014/main" id="{357292CA-AAF9-4946-87AE-8A5E709BFC47}"/>
                  </a:ext>
                </a:extLst>
              </p:cNvPr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iḍé">
                <a:extLst>
                  <a:ext uri="{FF2B5EF4-FFF2-40B4-BE49-F238E27FC236}">
                    <a16:creationId xmlns:a16="http://schemas.microsoft.com/office/drawing/2014/main" id="{0DF1B33A-A4CE-403C-9FF7-EDA0F9FE0FE3}"/>
                  </a:ext>
                </a:extLst>
              </p:cNvPr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liďé">
                <a:extLst>
                  <a:ext uri="{FF2B5EF4-FFF2-40B4-BE49-F238E27FC236}">
                    <a16:creationId xmlns:a16="http://schemas.microsoft.com/office/drawing/2014/main" id="{29FD4168-098F-4776-8BB3-C157AA140D70}"/>
                  </a:ext>
                </a:extLst>
              </p:cNvPr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317EE5BD-E397-49E8-A67D-1000D9D842AC}"/>
                  </a:ext>
                </a:extLst>
              </p:cNvPr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ṡ1iďe">
                <a:extLst>
                  <a:ext uri="{FF2B5EF4-FFF2-40B4-BE49-F238E27FC236}">
                    <a16:creationId xmlns:a16="http://schemas.microsoft.com/office/drawing/2014/main" id="{262D40FB-16BB-4284-AFC9-C81F18C5BD60}"/>
                  </a:ext>
                </a:extLst>
              </p:cNvPr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ṧľïḋé">
                <a:extLst>
                  <a:ext uri="{FF2B5EF4-FFF2-40B4-BE49-F238E27FC236}">
                    <a16:creationId xmlns:a16="http://schemas.microsoft.com/office/drawing/2014/main" id="{4E712710-AF9C-4582-8970-E1AF9A2332C5}"/>
                  </a:ext>
                </a:extLst>
              </p:cNvPr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ṧ1ïḓe">
                <a:extLst>
                  <a:ext uri="{FF2B5EF4-FFF2-40B4-BE49-F238E27FC236}">
                    <a16:creationId xmlns:a16="http://schemas.microsoft.com/office/drawing/2014/main" id="{63EE038E-A4BA-4F61-9361-FEA530A9F452}"/>
                  </a:ext>
                </a:extLst>
              </p:cNvPr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ľîḋé">
                <a:extLst>
                  <a:ext uri="{FF2B5EF4-FFF2-40B4-BE49-F238E27FC236}">
                    <a16:creationId xmlns:a16="http://schemas.microsoft.com/office/drawing/2014/main" id="{AF8D45F1-676B-4A01-99BD-8D51D2BAF3D6}"/>
                  </a:ext>
                </a:extLst>
              </p:cNvPr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ṧḷïdè">
                <a:extLst>
                  <a:ext uri="{FF2B5EF4-FFF2-40B4-BE49-F238E27FC236}">
                    <a16:creationId xmlns:a16="http://schemas.microsoft.com/office/drawing/2014/main" id="{E1C4D69B-FBB4-47D2-BD03-AC7C1444A26A}"/>
                  </a:ext>
                </a:extLst>
              </p:cNvPr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ṩḷîḓe">
                <a:extLst>
                  <a:ext uri="{FF2B5EF4-FFF2-40B4-BE49-F238E27FC236}">
                    <a16:creationId xmlns:a16="http://schemas.microsoft.com/office/drawing/2014/main" id="{78E96D5D-3221-43D0-A0D6-3607C2926725}"/>
                  </a:ext>
                </a:extLst>
              </p:cNvPr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1idé">
                <a:extLst>
                  <a:ext uri="{FF2B5EF4-FFF2-40B4-BE49-F238E27FC236}">
                    <a16:creationId xmlns:a16="http://schemas.microsoft.com/office/drawing/2014/main" id="{0ED3107C-ACE6-4D50-ADC3-999027E96110}"/>
                  </a:ext>
                </a:extLst>
              </p:cNvPr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ľîḋe">
                <a:extLst>
                  <a:ext uri="{FF2B5EF4-FFF2-40B4-BE49-F238E27FC236}">
                    <a16:creationId xmlns:a16="http://schemas.microsoft.com/office/drawing/2014/main" id="{D435AD35-6A0D-4345-9415-FF0776BFD61A}"/>
                  </a:ext>
                </a:extLst>
              </p:cNvPr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ṩḻíḍé">
                <a:extLst>
                  <a:ext uri="{FF2B5EF4-FFF2-40B4-BE49-F238E27FC236}">
                    <a16:creationId xmlns:a16="http://schemas.microsoft.com/office/drawing/2014/main" id="{0625285B-8E29-429A-A983-E9F5167DDF09}"/>
                  </a:ext>
                </a:extLst>
              </p:cNvPr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1íde">
                <a:extLst>
                  <a:ext uri="{FF2B5EF4-FFF2-40B4-BE49-F238E27FC236}">
                    <a16:creationId xmlns:a16="http://schemas.microsoft.com/office/drawing/2014/main" id="{0F0F95BD-1608-46EB-86C8-D8A8DF4945DD}"/>
                  </a:ext>
                </a:extLst>
              </p:cNvPr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ḷiḋê">
                <a:extLst>
                  <a:ext uri="{FF2B5EF4-FFF2-40B4-BE49-F238E27FC236}">
                    <a16:creationId xmlns:a16="http://schemas.microsoft.com/office/drawing/2014/main" id="{BB4BC201-820D-44EF-B3D4-D5B6E0085B09}"/>
                  </a:ext>
                </a:extLst>
              </p:cNvPr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ś1ïḓé">
                <a:extLst>
                  <a:ext uri="{FF2B5EF4-FFF2-40B4-BE49-F238E27FC236}">
                    <a16:creationId xmlns:a16="http://schemas.microsoft.com/office/drawing/2014/main" id="{5FDC32AB-4AB7-42B7-B11F-102DFF6B29C0}"/>
                  </a:ext>
                </a:extLst>
              </p:cNvPr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ṥlïḑê">
                <a:extLst>
                  <a:ext uri="{FF2B5EF4-FFF2-40B4-BE49-F238E27FC236}">
                    <a16:creationId xmlns:a16="http://schemas.microsoft.com/office/drawing/2014/main" id="{C6600A15-9F1F-40DE-9F04-F0F31A9C57F7}"/>
                  </a:ext>
                </a:extLst>
              </p:cNvPr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ļîḋé">
                <a:extLst>
                  <a:ext uri="{FF2B5EF4-FFF2-40B4-BE49-F238E27FC236}">
                    <a16:creationId xmlns:a16="http://schemas.microsoft.com/office/drawing/2014/main" id="{974F8C08-F987-4D49-8EB1-A06FE29DB83D}"/>
                  </a:ext>
                </a:extLst>
              </p:cNvPr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1iḋé">
                <a:extLst>
                  <a:ext uri="{FF2B5EF4-FFF2-40B4-BE49-F238E27FC236}">
                    <a16:creationId xmlns:a16="http://schemas.microsoft.com/office/drawing/2014/main" id="{0AC6DBD6-6442-4661-B146-8196CD63975C}"/>
                  </a:ext>
                </a:extLst>
              </p:cNvPr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ṣ1ïḑê">
                <a:extLst>
                  <a:ext uri="{FF2B5EF4-FFF2-40B4-BE49-F238E27FC236}">
                    <a16:creationId xmlns:a16="http://schemas.microsoft.com/office/drawing/2014/main" id="{73A6C8BA-8AD9-4540-AA9F-231B74DC0777}"/>
                  </a:ext>
                </a:extLst>
              </p:cNvPr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1îḑê">
                <a:extLst>
                  <a:ext uri="{FF2B5EF4-FFF2-40B4-BE49-F238E27FC236}">
                    <a16:creationId xmlns:a16="http://schemas.microsoft.com/office/drawing/2014/main" id="{7C382480-41EF-4EF7-AB6E-4AED395C3EA3}"/>
                  </a:ext>
                </a:extLst>
              </p:cNvPr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ŝḷíḍê">
                <a:extLst>
                  <a:ext uri="{FF2B5EF4-FFF2-40B4-BE49-F238E27FC236}">
                    <a16:creationId xmlns:a16="http://schemas.microsoft.com/office/drawing/2014/main" id="{7D332882-3E1E-4A5B-A428-00AFBD6D7343}"/>
                  </a:ext>
                </a:extLst>
              </p:cNvPr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ṥľíḍé">
                <a:extLst>
                  <a:ext uri="{FF2B5EF4-FFF2-40B4-BE49-F238E27FC236}">
                    <a16:creationId xmlns:a16="http://schemas.microsoft.com/office/drawing/2014/main" id="{4EC31911-A59A-4F4A-9D34-553079CB472B}"/>
                  </a:ext>
                </a:extLst>
              </p:cNvPr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şḻiḍe">
                <a:extLst>
                  <a:ext uri="{FF2B5EF4-FFF2-40B4-BE49-F238E27FC236}">
                    <a16:creationId xmlns:a16="http://schemas.microsoft.com/office/drawing/2014/main" id="{64E649FB-4ED5-45FD-A0C6-485B8BE24C83}"/>
                  </a:ext>
                </a:extLst>
              </p:cNvPr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şḻíḓe">
                <a:extLst>
                  <a:ext uri="{FF2B5EF4-FFF2-40B4-BE49-F238E27FC236}">
                    <a16:creationId xmlns:a16="http://schemas.microsoft.com/office/drawing/2014/main" id="{19BDEC23-212D-4322-A5C3-0CC27626CF3E}"/>
                  </a:ext>
                </a:extLst>
              </p:cNvPr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S1iḓé">
                <a:extLst>
                  <a:ext uri="{FF2B5EF4-FFF2-40B4-BE49-F238E27FC236}">
                    <a16:creationId xmlns:a16="http://schemas.microsoft.com/office/drawing/2014/main" id="{7AB18821-9DE9-4079-A63D-AD64BC5C23E7}"/>
                  </a:ext>
                </a:extLst>
              </p:cNvPr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ṥḻîḍé">
                <a:extLst>
                  <a:ext uri="{FF2B5EF4-FFF2-40B4-BE49-F238E27FC236}">
                    <a16:creationId xmlns:a16="http://schemas.microsoft.com/office/drawing/2014/main" id="{67884FF0-BE6B-4D18-8871-C6C9E95C295F}"/>
                  </a:ext>
                </a:extLst>
              </p:cNvPr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ṡḷíḍé">
                <a:extLst>
                  <a:ext uri="{FF2B5EF4-FFF2-40B4-BE49-F238E27FC236}">
                    <a16:creationId xmlns:a16="http://schemas.microsoft.com/office/drawing/2014/main" id="{3C9EAF9D-8B16-4C7A-BBBB-769C55755290}"/>
                  </a:ext>
                </a:extLst>
              </p:cNvPr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ṧlíḍé">
                <a:extLst>
                  <a:ext uri="{FF2B5EF4-FFF2-40B4-BE49-F238E27FC236}">
                    <a16:creationId xmlns:a16="http://schemas.microsoft.com/office/drawing/2014/main" id="{F4AB2DE8-20EC-4594-92D3-CA5695A10390}"/>
                  </a:ext>
                </a:extLst>
              </p:cNvPr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šļïḓé">
                <a:extLst>
                  <a:ext uri="{FF2B5EF4-FFF2-40B4-BE49-F238E27FC236}">
                    <a16:creationId xmlns:a16="http://schemas.microsoft.com/office/drawing/2014/main" id="{5AB17666-C8B9-4C3A-8E9B-73D45D40BDE2}"/>
                  </a:ext>
                </a:extLst>
              </p:cNvPr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šḻîḓè">
                <a:extLst>
                  <a:ext uri="{FF2B5EF4-FFF2-40B4-BE49-F238E27FC236}">
                    <a16:creationId xmlns:a16="http://schemas.microsoft.com/office/drawing/2014/main" id="{1E069E19-6306-49BF-970E-C2464CF51714}"/>
                  </a:ext>
                </a:extLst>
              </p:cNvPr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ṡḷïḍê">
                <a:extLst>
                  <a:ext uri="{FF2B5EF4-FFF2-40B4-BE49-F238E27FC236}">
                    <a16:creationId xmlns:a16="http://schemas.microsoft.com/office/drawing/2014/main" id="{10D11FAC-1070-41FE-8B29-44FE1818EFD2}"/>
                  </a:ext>
                </a:extLst>
              </p:cNvPr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şļíḋe">
                <a:extLst>
                  <a:ext uri="{FF2B5EF4-FFF2-40B4-BE49-F238E27FC236}">
                    <a16:creationId xmlns:a16="http://schemas.microsoft.com/office/drawing/2014/main" id="{D7D59A13-5F6C-4A29-BA42-46AA267D2631}"/>
                  </a:ext>
                </a:extLst>
              </p:cNvPr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ṩľide">
                <a:extLst>
                  <a:ext uri="{FF2B5EF4-FFF2-40B4-BE49-F238E27FC236}">
                    <a16:creationId xmlns:a16="http://schemas.microsoft.com/office/drawing/2014/main" id="{8D3DB728-D3FD-4DA3-888E-D17BD5198EF8}"/>
                  </a:ext>
                </a:extLst>
              </p:cNvPr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dê">
                <a:extLst>
                  <a:ext uri="{FF2B5EF4-FFF2-40B4-BE49-F238E27FC236}">
                    <a16:creationId xmlns:a16="http://schemas.microsoft.com/office/drawing/2014/main" id="{B27E9A8F-A436-4C7E-9A8C-2365D0EB0C85}"/>
                  </a:ext>
                </a:extLst>
              </p:cNvPr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ḷíḑè">
                <a:extLst>
                  <a:ext uri="{FF2B5EF4-FFF2-40B4-BE49-F238E27FC236}">
                    <a16:creationId xmlns:a16="http://schemas.microsoft.com/office/drawing/2014/main" id="{CDB414FC-16C0-44D5-8D49-A206F5467CBA}"/>
                  </a:ext>
                </a:extLst>
              </p:cNvPr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48F3111-B36F-4FC0-8EDC-B92F7C0238CC}"/>
                </a:ext>
              </a:extLst>
            </p:cNvPr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íṣḷîďé">
                <a:extLst>
                  <a:ext uri="{FF2B5EF4-FFF2-40B4-BE49-F238E27FC236}">
                    <a16:creationId xmlns:a16="http://schemas.microsoft.com/office/drawing/2014/main" id="{B7E81E25-B7AE-4531-A87E-AED8DDFC55C9}"/>
                  </a:ext>
                </a:extLst>
              </p:cNvPr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lïdê">
                <a:extLst>
                  <a:ext uri="{FF2B5EF4-FFF2-40B4-BE49-F238E27FC236}">
                    <a16:creationId xmlns:a16="http://schemas.microsoft.com/office/drawing/2014/main" id="{8E726C61-BFA6-4DEB-A025-16A34B908257}"/>
                  </a:ext>
                </a:extLst>
              </p:cNvPr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ļíḍê">
                <a:extLst>
                  <a:ext uri="{FF2B5EF4-FFF2-40B4-BE49-F238E27FC236}">
                    <a16:creationId xmlns:a16="http://schemas.microsoft.com/office/drawing/2014/main" id="{619807DB-9C77-4D0D-9D07-2E2C88151A4C}"/>
                  </a:ext>
                </a:extLst>
              </p:cNvPr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ḻiḑe">
                <a:extLst>
                  <a:ext uri="{FF2B5EF4-FFF2-40B4-BE49-F238E27FC236}">
                    <a16:creationId xmlns:a16="http://schemas.microsoft.com/office/drawing/2014/main" id="{99E2FD61-D936-4E67-9A7E-C0ECB844442C}"/>
                  </a:ext>
                </a:extLst>
              </p:cNvPr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ṡļiḑê">
                <a:extLst>
                  <a:ext uri="{FF2B5EF4-FFF2-40B4-BE49-F238E27FC236}">
                    <a16:creationId xmlns:a16="http://schemas.microsoft.com/office/drawing/2014/main" id="{8200E2FF-079A-4623-8CDF-6AE7948A610D}"/>
                  </a:ext>
                </a:extLst>
              </p:cNvPr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iḋe">
                <a:extLst>
                  <a:ext uri="{FF2B5EF4-FFF2-40B4-BE49-F238E27FC236}">
                    <a16:creationId xmlns:a16="http://schemas.microsoft.com/office/drawing/2014/main" id="{BEDDD1D7-96BD-4C1A-9A5D-B868B945FCB2}"/>
                  </a:ext>
                </a:extLst>
              </p:cNvPr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ś1íḋè">
                <a:extLst>
                  <a:ext uri="{FF2B5EF4-FFF2-40B4-BE49-F238E27FC236}">
                    <a16:creationId xmlns:a16="http://schemas.microsoft.com/office/drawing/2014/main" id="{D08B75AE-3E05-4530-952E-4EA5C02491EF}"/>
                  </a:ext>
                </a:extLst>
              </p:cNvPr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šlíďe">
                <a:extLst>
                  <a:ext uri="{FF2B5EF4-FFF2-40B4-BE49-F238E27FC236}">
                    <a16:creationId xmlns:a16="http://schemas.microsoft.com/office/drawing/2014/main" id="{98EBE66C-0602-4EDC-A017-5823F88DCAE7}"/>
                  </a:ext>
                </a:extLst>
              </p:cNvPr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$ļîďe">
                <a:extLst>
                  <a:ext uri="{FF2B5EF4-FFF2-40B4-BE49-F238E27FC236}">
                    <a16:creationId xmlns:a16="http://schemas.microsoft.com/office/drawing/2014/main" id="{9B1B8DAD-7BAD-4F5F-9499-3D68232950A9}"/>
                  </a:ext>
                </a:extLst>
              </p:cNvPr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1îḓè">
                <a:extLst>
                  <a:ext uri="{FF2B5EF4-FFF2-40B4-BE49-F238E27FC236}">
                    <a16:creationId xmlns:a16="http://schemas.microsoft.com/office/drawing/2014/main" id="{6C2E4D85-5503-459F-A3F7-36F51372560F}"/>
                  </a:ext>
                </a:extLst>
              </p:cNvPr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ľíďê">
                <a:extLst>
                  <a:ext uri="{FF2B5EF4-FFF2-40B4-BE49-F238E27FC236}">
                    <a16:creationId xmlns:a16="http://schemas.microsoft.com/office/drawing/2014/main" id="{7EAE270D-A360-4880-8DA7-51FA00E946FC}"/>
                  </a:ext>
                </a:extLst>
              </p:cNvPr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ḷíde">
                <a:extLst>
                  <a:ext uri="{FF2B5EF4-FFF2-40B4-BE49-F238E27FC236}">
                    <a16:creationId xmlns:a16="http://schemas.microsoft.com/office/drawing/2014/main" id="{50BBD9A2-B48D-4F57-B4F4-D9D53B3409CA}"/>
                  </a:ext>
                </a:extLst>
              </p:cNvPr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ḷíḍé">
                <a:extLst>
                  <a:ext uri="{FF2B5EF4-FFF2-40B4-BE49-F238E27FC236}">
                    <a16:creationId xmlns:a16="http://schemas.microsoft.com/office/drawing/2014/main" id="{6B361C17-627E-4B4C-856F-612054E5418A}"/>
                  </a:ext>
                </a:extLst>
              </p:cNvPr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ṡľîdè">
                <a:extLst>
                  <a:ext uri="{FF2B5EF4-FFF2-40B4-BE49-F238E27FC236}">
                    <a16:creationId xmlns:a16="http://schemas.microsoft.com/office/drawing/2014/main" id="{D2E5A10B-4586-4A46-8809-0B418136C2CC}"/>
                  </a:ext>
                </a:extLst>
              </p:cNvPr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lîde">
                <a:extLst>
                  <a:ext uri="{FF2B5EF4-FFF2-40B4-BE49-F238E27FC236}">
                    <a16:creationId xmlns:a16="http://schemas.microsoft.com/office/drawing/2014/main" id="{DE1032F7-7B78-4010-A4A8-3C5689C3FD41}"/>
                  </a:ext>
                </a:extLst>
              </p:cNvPr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ŝļîḍé">
                <a:extLst>
                  <a:ext uri="{FF2B5EF4-FFF2-40B4-BE49-F238E27FC236}">
                    <a16:creationId xmlns:a16="http://schemas.microsoft.com/office/drawing/2014/main" id="{B262864B-F9CA-46EC-81E9-EA65034A9909}"/>
                  </a:ext>
                </a:extLst>
              </p:cNvPr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ṩḻíḋè">
                <a:extLst>
                  <a:ext uri="{FF2B5EF4-FFF2-40B4-BE49-F238E27FC236}">
                    <a16:creationId xmlns:a16="http://schemas.microsoft.com/office/drawing/2014/main" id="{5AD10E81-21DD-4478-BBF9-7DCE078E878E}"/>
                  </a:ext>
                </a:extLst>
              </p:cNvPr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1íďé">
                <a:extLst>
                  <a:ext uri="{FF2B5EF4-FFF2-40B4-BE49-F238E27FC236}">
                    <a16:creationId xmlns:a16="http://schemas.microsoft.com/office/drawing/2014/main" id="{582367DA-68AA-4E20-A82E-3D2FC50AC717}"/>
                  </a:ext>
                </a:extLst>
              </p:cNvPr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ḷíḑè">
                <a:extLst>
                  <a:ext uri="{FF2B5EF4-FFF2-40B4-BE49-F238E27FC236}">
                    <a16:creationId xmlns:a16="http://schemas.microsoft.com/office/drawing/2014/main" id="{909C4D1D-BA30-4524-9BFE-59176207CB81}"/>
                  </a:ext>
                </a:extLst>
              </p:cNvPr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ļiďé">
                <a:extLst>
                  <a:ext uri="{FF2B5EF4-FFF2-40B4-BE49-F238E27FC236}">
                    <a16:creationId xmlns:a16="http://schemas.microsoft.com/office/drawing/2014/main" id="{5AA3E82B-08F7-427F-B7E2-BE5071D1BDF9}"/>
                  </a:ext>
                </a:extLst>
              </p:cNvPr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ḍè">
                <a:extLst>
                  <a:ext uri="{FF2B5EF4-FFF2-40B4-BE49-F238E27FC236}">
                    <a16:creationId xmlns:a16="http://schemas.microsoft.com/office/drawing/2014/main" id="{3A66E6C0-3FEA-45A0-84DA-A3CE05F2C618}"/>
                  </a:ext>
                </a:extLst>
              </p:cNvPr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sḻiḍê">
                <a:extLst>
                  <a:ext uri="{FF2B5EF4-FFF2-40B4-BE49-F238E27FC236}">
                    <a16:creationId xmlns:a16="http://schemas.microsoft.com/office/drawing/2014/main" id="{A5117214-71ED-498D-AFF8-ABDA81A3AC72}"/>
                  </a:ext>
                </a:extLst>
              </p:cNvPr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ṣ1iḍé">
                <a:extLst>
                  <a:ext uri="{FF2B5EF4-FFF2-40B4-BE49-F238E27FC236}">
                    <a16:creationId xmlns:a16="http://schemas.microsoft.com/office/drawing/2014/main" id="{C9D65439-B53E-4BFF-B268-C9C03F972BE8}"/>
                  </a:ext>
                </a:extLst>
              </p:cNvPr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şľîḋé">
                <a:extLst>
                  <a:ext uri="{FF2B5EF4-FFF2-40B4-BE49-F238E27FC236}">
                    <a16:creationId xmlns:a16="http://schemas.microsoft.com/office/drawing/2014/main" id="{AFC2ED14-F5AA-40F8-A040-6661C6CD5411}"/>
                  </a:ext>
                </a:extLst>
              </p:cNvPr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ṣ1iḍe">
                <a:extLst>
                  <a:ext uri="{FF2B5EF4-FFF2-40B4-BE49-F238E27FC236}">
                    <a16:creationId xmlns:a16="http://schemas.microsoft.com/office/drawing/2014/main" id="{6ED4BBC0-E44B-46AE-9421-A43CFC6E7501}"/>
                  </a:ext>
                </a:extLst>
              </p:cNvPr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ľíḑê">
                <a:extLst>
                  <a:ext uri="{FF2B5EF4-FFF2-40B4-BE49-F238E27FC236}">
                    <a16:creationId xmlns:a16="http://schemas.microsoft.com/office/drawing/2014/main" id="{05CBB044-FA1C-48BD-AB18-2CB503606613}"/>
                  </a:ext>
                </a:extLst>
              </p:cNvPr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ṥ1îďê">
                <a:extLst>
                  <a:ext uri="{FF2B5EF4-FFF2-40B4-BE49-F238E27FC236}">
                    <a16:creationId xmlns:a16="http://schemas.microsoft.com/office/drawing/2014/main" id="{A4D73FB8-896D-46D2-A0F0-A24C0946AAE9}"/>
                  </a:ext>
                </a:extLst>
              </p:cNvPr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1îḓe">
                <a:extLst>
                  <a:ext uri="{FF2B5EF4-FFF2-40B4-BE49-F238E27FC236}">
                    <a16:creationId xmlns:a16="http://schemas.microsoft.com/office/drawing/2014/main" id="{39C87C6E-ED98-4ABF-A75D-6726EDEDC1CE}"/>
                  </a:ext>
                </a:extLst>
              </p:cNvPr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şḻiḓe">
                <a:extLst>
                  <a:ext uri="{FF2B5EF4-FFF2-40B4-BE49-F238E27FC236}">
                    <a16:creationId xmlns:a16="http://schemas.microsoft.com/office/drawing/2014/main" id="{7C123004-D749-4A75-9EDC-CA25DA79C4FD}"/>
                  </a:ext>
                </a:extLst>
              </p:cNvPr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liḋê">
                <a:extLst>
                  <a:ext uri="{FF2B5EF4-FFF2-40B4-BE49-F238E27FC236}">
                    <a16:creationId xmlns:a16="http://schemas.microsoft.com/office/drawing/2014/main" id="{C1E848E0-FC21-4A0A-89F4-DF486F6E5034}"/>
                  </a:ext>
                </a:extLst>
              </p:cNvPr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ļïďè">
                <a:extLst>
                  <a:ext uri="{FF2B5EF4-FFF2-40B4-BE49-F238E27FC236}">
                    <a16:creationId xmlns:a16="http://schemas.microsoft.com/office/drawing/2014/main" id="{1927F256-C6E0-4DC5-B8BC-7D4EA5ED56BA}"/>
                  </a:ext>
                </a:extLst>
              </p:cNvPr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ṡ1íḍê">
                <a:extLst>
                  <a:ext uri="{FF2B5EF4-FFF2-40B4-BE49-F238E27FC236}">
                    <a16:creationId xmlns:a16="http://schemas.microsoft.com/office/drawing/2014/main" id="{7392700E-72FA-43E5-B856-DD07F26BF1EC}"/>
                  </a:ext>
                </a:extLst>
              </p:cNvPr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ṥ1îdê">
                <a:extLst>
                  <a:ext uri="{FF2B5EF4-FFF2-40B4-BE49-F238E27FC236}">
                    <a16:creationId xmlns:a16="http://schemas.microsoft.com/office/drawing/2014/main" id="{B31FF8D8-53DA-4F89-BF23-6D381C80027E}"/>
                  </a:ext>
                </a:extLst>
              </p:cNvPr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ṧḻïďé">
                <a:extLst>
                  <a:ext uri="{FF2B5EF4-FFF2-40B4-BE49-F238E27FC236}">
                    <a16:creationId xmlns:a16="http://schemas.microsoft.com/office/drawing/2014/main" id="{B09F8A3C-88B5-4819-8A2F-6D9786527AB7}"/>
                  </a:ext>
                </a:extLst>
              </p:cNvPr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lídè">
                <a:extLst>
                  <a:ext uri="{FF2B5EF4-FFF2-40B4-BE49-F238E27FC236}">
                    <a16:creationId xmlns:a16="http://schemas.microsoft.com/office/drawing/2014/main" id="{9B63C3C8-4AE0-4405-ACE9-01CA4A11816E}"/>
                  </a:ext>
                </a:extLst>
              </p:cNvPr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ľíḋé">
                <a:extLst>
                  <a:ext uri="{FF2B5EF4-FFF2-40B4-BE49-F238E27FC236}">
                    <a16:creationId xmlns:a16="http://schemas.microsoft.com/office/drawing/2014/main" id="{472C7F56-01D6-42A9-8C6D-DE1F9A7FBB66}"/>
                  </a:ext>
                </a:extLst>
              </p:cNvPr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ṧľîḋè">
                <a:extLst>
                  <a:ext uri="{FF2B5EF4-FFF2-40B4-BE49-F238E27FC236}">
                    <a16:creationId xmlns:a16="http://schemas.microsoft.com/office/drawing/2014/main" id="{76AC9B29-1DFB-4408-930C-050128F5D4FD}"/>
                  </a:ext>
                </a:extLst>
              </p:cNvPr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ļiḓe">
                <a:extLst>
                  <a:ext uri="{FF2B5EF4-FFF2-40B4-BE49-F238E27FC236}">
                    <a16:creationId xmlns:a16="http://schemas.microsoft.com/office/drawing/2014/main" id="{950B0B74-6989-4CD4-97C3-D8CB942C72C4}"/>
                  </a:ext>
                </a:extLst>
              </p:cNvPr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ṥḻíḑè">
                <a:extLst>
                  <a:ext uri="{FF2B5EF4-FFF2-40B4-BE49-F238E27FC236}">
                    <a16:creationId xmlns:a16="http://schemas.microsoft.com/office/drawing/2014/main" id="{F99C67CB-1EE8-4624-B844-EB2DDF0799E6}"/>
                  </a:ext>
                </a:extLst>
              </p:cNvPr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ľiḓê">
                <a:extLst>
                  <a:ext uri="{FF2B5EF4-FFF2-40B4-BE49-F238E27FC236}">
                    <a16:creationId xmlns:a16="http://schemas.microsoft.com/office/drawing/2014/main" id="{8A38E0D2-C9D5-4DE1-AE73-7E51FCBF13F6}"/>
                  </a:ext>
                </a:extLst>
              </p:cNvPr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lîḓê">
                <a:extLst>
                  <a:ext uri="{FF2B5EF4-FFF2-40B4-BE49-F238E27FC236}">
                    <a16:creationId xmlns:a16="http://schemas.microsoft.com/office/drawing/2014/main" id="{190AE5E5-83B1-4888-B025-F475A7F9EAA9}"/>
                  </a:ext>
                </a:extLst>
              </p:cNvPr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şlîḍè">
                <a:extLst>
                  <a:ext uri="{FF2B5EF4-FFF2-40B4-BE49-F238E27FC236}">
                    <a16:creationId xmlns:a16="http://schemas.microsoft.com/office/drawing/2014/main" id="{1D314AFA-24F0-4418-B57F-7984EE2C1E5D}"/>
                  </a:ext>
                </a:extLst>
              </p:cNvPr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šļîďê">
                <a:extLst>
                  <a:ext uri="{FF2B5EF4-FFF2-40B4-BE49-F238E27FC236}">
                    <a16:creationId xmlns:a16="http://schemas.microsoft.com/office/drawing/2014/main" id="{95964BC1-EDD8-4C6B-A8A4-BCD51549F4AD}"/>
                  </a:ext>
                </a:extLst>
              </p:cNvPr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Sľïḑé">
                <a:extLst>
                  <a:ext uri="{FF2B5EF4-FFF2-40B4-BE49-F238E27FC236}">
                    <a16:creationId xmlns:a16="http://schemas.microsoft.com/office/drawing/2014/main" id="{D7F49286-CBF8-41C3-B569-45BE31D90595}"/>
                  </a:ext>
                </a:extLst>
              </p:cNvPr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ïḍê">
                <a:extLst>
                  <a:ext uri="{FF2B5EF4-FFF2-40B4-BE49-F238E27FC236}">
                    <a16:creationId xmlns:a16="http://schemas.microsoft.com/office/drawing/2014/main" id="{D74B1558-E4C2-4A51-961C-B0B2050D01E1}"/>
                  </a:ext>
                </a:extLst>
              </p:cNvPr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íḋe">
                <a:extLst>
                  <a:ext uri="{FF2B5EF4-FFF2-40B4-BE49-F238E27FC236}">
                    <a16:creationId xmlns:a16="http://schemas.microsoft.com/office/drawing/2014/main" id="{F531C9B4-9F6F-4D2F-A2BB-37B78A40E143}"/>
                  </a:ext>
                </a:extLst>
              </p:cNvPr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lîḓé">
                <a:extLst>
                  <a:ext uri="{FF2B5EF4-FFF2-40B4-BE49-F238E27FC236}">
                    <a16:creationId xmlns:a16="http://schemas.microsoft.com/office/drawing/2014/main" id="{16B03EE1-7118-4778-B690-5809D06C083F}"/>
                  </a:ext>
                </a:extLst>
              </p:cNvPr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ṩ1îḑê">
                <a:extLst>
                  <a:ext uri="{FF2B5EF4-FFF2-40B4-BE49-F238E27FC236}">
                    <a16:creationId xmlns:a16="http://schemas.microsoft.com/office/drawing/2014/main" id="{8002943E-DC56-40A4-99FC-AA3A901F76B1}"/>
                  </a:ext>
                </a:extLst>
              </p:cNvPr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ṡľîdé">
                <a:extLst>
                  <a:ext uri="{FF2B5EF4-FFF2-40B4-BE49-F238E27FC236}">
                    <a16:creationId xmlns:a16="http://schemas.microsoft.com/office/drawing/2014/main" id="{BA82DD9C-7DFD-48DC-9A24-BA46B82FD344}"/>
                  </a:ext>
                </a:extLst>
              </p:cNvPr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śľîdé">
                <a:extLst>
                  <a:ext uri="{FF2B5EF4-FFF2-40B4-BE49-F238E27FC236}">
                    <a16:creationId xmlns:a16="http://schemas.microsoft.com/office/drawing/2014/main" id="{68A04A8A-2388-4CCF-B455-617ABCDF986E}"/>
                  </a:ext>
                </a:extLst>
              </p:cNvPr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ṩļíḑè">
                <a:extLst>
                  <a:ext uri="{FF2B5EF4-FFF2-40B4-BE49-F238E27FC236}">
                    <a16:creationId xmlns:a16="http://schemas.microsoft.com/office/drawing/2014/main" id="{49924D84-489C-4463-9732-8D29E6D53278}"/>
                  </a:ext>
                </a:extLst>
              </p:cNvPr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ļíḍé">
                <a:extLst>
                  <a:ext uri="{FF2B5EF4-FFF2-40B4-BE49-F238E27FC236}">
                    <a16:creationId xmlns:a16="http://schemas.microsoft.com/office/drawing/2014/main" id="{A59A6242-8228-4E8C-9B15-66218668DAED}"/>
                  </a:ext>
                </a:extLst>
              </p:cNvPr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lîde">
                <a:extLst>
                  <a:ext uri="{FF2B5EF4-FFF2-40B4-BE49-F238E27FC236}">
                    <a16:creationId xmlns:a16="http://schemas.microsoft.com/office/drawing/2014/main" id="{6849EFBD-777C-4105-B662-848D6BF47BEC}"/>
                  </a:ext>
                </a:extLst>
              </p:cNvPr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ṧļide">
                <a:extLst>
                  <a:ext uri="{FF2B5EF4-FFF2-40B4-BE49-F238E27FC236}">
                    <a16:creationId xmlns:a16="http://schemas.microsoft.com/office/drawing/2014/main" id="{AE656C30-9641-4271-B496-C46C6F95199B}"/>
                  </a:ext>
                </a:extLst>
              </p:cNvPr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ṩḻíḓe">
                <a:extLst>
                  <a:ext uri="{FF2B5EF4-FFF2-40B4-BE49-F238E27FC236}">
                    <a16:creationId xmlns:a16="http://schemas.microsoft.com/office/drawing/2014/main" id="{8BAED339-58FD-40F4-95A0-128CA78CF52C}"/>
                  </a:ext>
                </a:extLst>
              </p:cNvPr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ļíḑe">
                <a:extLst>
                  <a:ext uri="{FF2B5EF4-FFF2-40B4-BE49-F238E27FC236}">
                    <a16:creationId xmlns:a16="http://schemas.microsoft.com/office/drawing/2014/main" id="{29C15443-070D-43F7-8B1D-9E490C078990}"/>
                  </a:ext>
                </a:extLst>
              </p:cNvPr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ľíḓè">
                <a:extLst>
                  <a:ext uri="{FF2B5EF4-FFF2-40B4-BE49-F238E27FC236}">
                    <a16:creationId xmlns:a16="http://schemas.microsoft.com/office/drawing/2014/main" id="{B4045274-10DA-4F21-9700-3973B15A3855}"/>
                  </a:ext>
                </a:extLst>
              </p:cNvPr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ḑè">
                <a:extLst>
                  <a:ext uri="{FF2B5EF4-FFF2-40B4-BE49-F238E27FC236}">
                    <a16:creationId xmlns:a16="http://schemas.microsoft.com/office/drawing/2014/main" id="{BB9F8E61-8B1B-4294-8BB3-D4EA1CC0E990}"/>
                  </a:ext>
                </a:extLst>
              </p:cNvPr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ŝḷïďé">
                <a:extLst>
                  <a:ext uri="{FF2B5EF4-FFF2-40B4-BE49-F238E27FC236}">
                    <a16:creationId xmlns:a16="http://schemas.microsoft.com/office/drawing/2014/main" id="{A5BAE57E-0482-4E8A-809C-C0A0A1192F28}"/>
                  </a:ext>
                </a:extLst>
              </p:cNvPr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ślïḓè">
                <a:extLst>
                  <a:ext uri="{FF2B5EF4-FFF2-40B4-BE49-F238E27FC236}">
                    <a16:creationId xmlns:a16="http://schemas.microsoft.com/office/drawing/2014/main" id="{2A42BFF3-0453-4964-B5C1-4481A38B5BB7}"/>
                  </a:ext>
                </a:extLst>
              </p:cNvPr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ṡliḓe">
                <a:extLst>
                  <a:ext uri="{FF2B5EF4-FFF2-40B4-BE49-F238E27FC236}">
                    <a16:creationId xmlns:a16="http://schemas.microsoft.com/office/drawing/2014/main" id="{4B0BBBCA-A168-408F-AA00-B9B65EC4ACB8}"/>
                  </a:ext>
                </a:extLst>
              </p:cNvPr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šḻíḋé">
                <a:extLst>
                  <a:ext uri="{FF2B5EF4-FFF2-40B4-BE49-F238E27FC236}">
                    <a16:creationId xmlns:a16="http://schemas.microsoft.com/office/drawing/2014/main" id="{07586F0A-C75A-48E8-ACA0-7F5C382C1CAE}"/>
                  </a:ext>
                </a:extLst>
              </p:cNvPr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liḑè">
                <a:extLst>
                  <a:ext uri="{FF2B5EF4-FFF2-40B4-BE49-F238E27FC236}">
                    <a16:creationId xmlns:a16="http://schemas.microsoft.com/office/drawing/2014/main" id="{166CB932-E7F6-4D04-AEFB-382215D88EE0}"/>
                  </a:ext>
                </a:extLst>
              </p:cNvPr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D08AA28-1402-4DA2-9841-4DC85762DFFB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占位符 131">
            <a:extLst>
              <a:ext uri="{FF2B5EF4-FFF2-40B4-BE49-F238E27FC236}">
                <a16:creationId xmlns:a16="http://schemas.microsoft.com/office/drawing/2014/main" id="{D3DC99E1-D660-44F2-86A5-47694E2F1E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3" y="2042329"/>
            <a:ext cx="595153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</a:p>
          <a:p>
            <a:pPr marL="0" lvl="0"/>
            <a:r>
              <a:rPr lang="zh-CN" altLang="en-US" dirty="0"/>
              <a:t>如果太长可以换行</a:t>
            </a:r>
          </a:p>
        </p:txBody>
      </p:sp>
      <p:sp>
        <p:nvSpPr>
          <p:cNvPr id="134" name="文本占位符 133">
            <a:extLst>
              <a:ext uri="{FF2B5EF4-FFF2-40B4-BE49-F238E27FC236}">
                <a16:creationId xmlns:a16="http://schemas.microsoft.com/office/drawing/2014/main" id="{3AD2F258-EF56-42CF-8756-0ECD6E98DD6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09" y="3798299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8CC02C8-2A90-414B-85F4-D0E6D75BF360}"/>
              </a:ext>
            </a:extLst>
          </p:cNvPr>
          <p:cNvSpPr/>
          <p:nvPr userDrawn="1"/>
        </p:nvSpPr>
        <p:spPr>
          <a:xfrm>
            <a:off x="660399" y="4424679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E6B6082-688A-4E7F-BE27-44C9A5A08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6054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81AD0219-BA19-4060-A25F-BE6623E4D313}"/>
              </a:ext>
            </a:extLst>
          </p:cNvPr>
          <p:cNvSpPr/>
          <p:nvPr userDrawn="1"/>
        </p:nvSpPr>
        <p:spPr>
          <a:xfrm>
            <a:off x="3480389" y="4424679"/>
            <a:ext cx="1418870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指导老师</a:t>
            </a:r>
          </a:p>
        </p:txBody>
      </p:sp>
      <p:sp>
        <p:nvSpPr>
          <p:cNvPr id="127" name="文本占位符 6">
            <a:extLst>
              <a:ext uri="{FF2B5EF4-FFF2-40B4-BE49-F238E27FC236}">
                <a16:creationId xmlns:a16="http://schemas.microsoft.com/office/drawing/2014/main" id="{81E9912E-8F2F-4790-8F48-A3669983B6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2451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</a:p>
        </p:txBody>
      </p:sp>
    </p:spTree>
    <p:extLst>
      <p:ext uri="{BB962C8B-B14F-4D97-AF65-F5344CB8AC3E}">
        <p14:creationId xmlns:p14="http://schemas.microsoft.com/office/powerpoint/2010/main" val="35333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E2418E3-90AE-43BF-A10B-BC189BDF46B0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îśliďe">
              <a:extLst>
                <a:ext uri="{FF2B5EF4-FFF2-40B4-BE49-F238E27FC236}">
                  <a16:creationId xmlns:a16="http://schemas.microsoft.com/office/drawing/2014/main" id="{2B892EE9-FFDB-4643-8C0F-5D2686CABC2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šḻíḍé">
              <a:extLst>
                <a:ext uri="{FF2B5EF4-FFF2-40B4-BE49-F238E27FC236}">
                  <a16:creationId xmlns:a16="http://schemas.microsoft.com/office/drawing/2014/main" id="{ED1526E3-7677-47B3-AFE6-0B33E4FA531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ḻïḓé">
              <a:extLst>
                <a:ext uri="{FF2B5EF4-FFF2-40B4-BE49-F238E27FC236}">
                  <a16:creationId xmlns:a16="http://schemas.microsoft.com/office/drawing/2014/main" id="{0153E713-418B-4DD8-AE62-D7AE022CE8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288F63C9-7866-4AD6-9D20-761FB6A3BA4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CBDD266E-B9E3-4518-BC06-663B8A4B14C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62FDF345-2740-4D18-B201-90270DDE14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723C742F-60A0-419C-B5CD-C8AE454EAB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E7B53164-D3F8-4014-8C1D-7732CF1FB06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1" name="图片占位符 120">
            <a:extLst>
              <a:ext uri="{FF2B5EF4-FFF2-40B4-BE49-F238E27FC236}">
                <a16:creationId xmlns:a16="http://schemas.microsoft.com/office/drawing/2014/main" id="{323C6BF8-77A1-41DC-9ACD-C1502733F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70600" y="1278508"/>
            <a:ext cx="2050802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>
            <a:extLst>
              <a:ext uri="{FF2B5EF4-FFF2-40B4-BE49-F238E27FC236}">
                <a16:creationId xmlns:a16="http://schemas.microsoft.com/office/drawing/2014/main" id="{A2ECFAA8-206F-4AA0-8305-C520C5D1DE5A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CE299356-FEA0-42A7-AF7F-FAC9AA10B26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02D58E79-F76E-45E1-B421-D8CC974C829B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E19E2B6D-A785-47BD-B862-B06670927FD3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îśliďe">
              <a:extLst>
                <a:ext uri="{FF2B5EF4-FFF2-40B4-BE49-F238E27FC236}">
                  <a16:creationId xmlns:a16="http://schemas.microsoft.com/office/drawing/2014/main" id="{CEF25128-4655-449E-B316-1856E167699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íšḻíḍé">
              <a:extLst>
                <a:ext uri="{FF2B5EF4-FFF2-40B4-BE49-F238E27FC236}">
                  <a16:creationId xmlns:a16="http://schemas.microsoft.com/office/drawing/2014/main" id="{00B9D041-DE30-4BD5-A2AA-909BD82110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ïṥḻïḓé">
              <a:extLst>
                <a:ext uri="{FF2B5EF4-FFF2-40B4-BE49-F238E27FC236}">
                  <a16:creationId xmlns:a16="http://schemas.microsoft.com/office/drawing/2014/main" id="{4BE6B472-4374-4E6A-BBC0-4C63900A668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$ḷíḋè">
              <a:extLst>
                <a:ext uri="{FF2B5EF4-FFF2-40B4-BE49-F238E27FC236}">
                  <a16:creationId xmlns:a16="http://schemas.microsoft.com/office/drawing/2014/main" id="{43559C2C-DC59-40F2-805D-5292ADB6B75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i$ḷiḍe">
              <a:extLst>
                <a:ext uri="{FF2B5EF4-FFF2-40B4-BE49-F238E27FC236}">
                  <a16:creationId xmlns:a16="http://schemas.microsoft.com/office/drawing/2014/main" id="{F9F4FA1C-6CAA-4B98-8608-D2F9F924C671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ïṡļïdè">
              <a:extLst>
                <a:ext uri="{FF2B5EF4-FFF2-40B4-BE49-F238E27FC236}">
                  <a16:creationId xmlns:a16="http://schemas.microsoft.com/office/drawing/2014/main" id="{A08104C8-DA98-4A93-B610-97649A3C6EB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íŝḻíḓê">
              <a:extLst>
                <a:ext uri="{FF2B5EF4-FFF2-40B4-BE49-F238E27FC236}">
                  <a16:creationId xmlns:a16="http://schemas.microsoft.com/office/drawing/2014/main" id="{01220153-D429-47C5-9403-E793067CEE6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isľîḑê">
              <a:extLst>
                <a:ext uri="{FF2B5EF4-FFF2-40B4-BE49-F238E27FC236}">
                  <a16:creationId xmlns:a16="http://schemas.microsoft.com/office/drawing/2014/main" id="{D3B54AD9-D8BE-4C26-A0B9-909F8FD29A6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1" name="椭圆 360">
            <a:extLst>
              <a:ext uri="{FF2B5EF4-FFF2-40B4-BE49-F238E27FC236}">
                <a16:creationId xmlns:a16="http://schemas.microsoft.com/office/drawing/2014/main" id="{84C3B27C-731D-42A4-9ACD-CF5037CBAF87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占位符 163">
            <a:extLst>
              <a:ext uri="{FF2B5EF4-FFF2-40B4-BE49-F238E27FC236}">
                <a16:creationId xmlns:a16="http://schemas.microsoft.com/office/drawing/2014/main" id="{8BD139AB-6E69-4566-87E7-FB9388914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78532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E991BD3E-67BB-4829-85E7-D6E9E18878D3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îśliďe">
              <a:extLst>
                <a:ext uri="{FF2B5EF4-FFF2-40B4-BE49-F238E27FC236}">
                  <a16:creationId xmlns:a16="http://schemas.microsoft.com/office/drawing/2014/main" id="{737BB387-BCB1-49C0-97EF-03674D646E4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ḻíḍé">
              <a:extLst>
                <a:ext uri="{FF2B5EF4-FFF2-40B4-BE49-F238E27FC236}">
                  <a16:creationId xmlns:a16="http://schemas.microsoft.com/office/drawing/2014/main" id="{BFAB35F3-DFAD-485F-BCEB-B28F03C0B2E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ṥḻïḓé">
              <a:extLst>
                <a:ext uri="{FF2B5EF4-FFF2-40B4-BE49-F238E27FC236}">
                  <a16:creationId xmlns:a16="http://schemas.microsoft.com/office/drawing/2014/main" id="{C2F31780-1775-4B04-B1F4-F7DB6DF2D1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$ḷíḋè">
              <a:extLst>
                <a:ext uri="{FF2B5EF4-FFF2-40B4-BE49-F238E27FC236}">
                  <a16:creationId xmlns:a16="http://schemas.microsoft.com/office/drawing/2014/main" id="{71040F92-8B4A-4B45-91C5-B94081BBE57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ḷiḍe">
              <a:extLst>
                <a:ext uri="{FF2B5EF4-FFF2-40B4-BE49-F238E27FC236}">
                  <a16:creationId xmlns:a16="http://schemas.microsoft.com/office/drawing/2014/main" id="{A005456B-4FDB-400A-BA47-463A5D2AFB8B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ṡļïdè">
              <a:extLst>
                <a:ext uri="{FF2B5EF4-FFF2-40B4-BE49-F238E27FC236}">
                  <a16:creationId xmlns:a16="http://schemas.microsoft.com/office/drawing/2014/main" id="{7D10F0F7-9170-41F7-8F68-A9CC630A3A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ŝḻíḓê">
              <a:extLst>
                <a:ext uri="{FF2B5EF4-FFF2-40B4-BE49-F238E27FC236}">
                  <a16:creationId xmlns:a16="http://schemas.microsoft.com/office/drawing/2014/main" id="{3B105AC1-55B9-493F-B03A-BA92FFC4040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ľîḑê">
              <a:extLst>
                <a:ext uri="{FF2B5EF4-FFF2-40B4-BE49-F238E27FC236}">
                  <a16:creationId xmlns:a16="http://schemas.microsoft.com/office/drawing/2014/main" id="{D7D61FD1-E278-4E21-A675-134CADBBA8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45FCB2FD-380A-4453-A606-806502470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373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>
            <a:extLst>
              <a:ext uri="{FF2B5EF4-FFF2-40B4-BE49-F238E27FC236}">
                <a16:creationId xmlns:a16="http://schemas.microsoft.com/office/drawing/2014/main" id="{56ED064B-0301-455B-A676-B845AA0A7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398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>
            <a:extLst>
              <a:ext uri="{FF2B5EF4-FFF2-40B4-BE49-F238E27FC236}">
                <a16:creationId xmlns:a16="http://schemas.microsoft.com/office/drawing/2014/main" id="{0F2B9BCD-C13B-453B-BE58-277931F29C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564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>
            <a:extLst>
              <a:ext uri="{FF2B5EF4-FFF2-40B4-BE49-F238E27FC236}">
                <a16:creationId xmlns:a16="http://schemas.microsoft.com/office/drawing/2014/main" id="{6B2C8993-ACCE-4097-97E0-B6CE061E14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28315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079ED008-DC4F-4C7D-9796-09E7AFCA0780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B62E0D92-0752-44C6-ADEF-6B6278D0A7F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6344B003-5E03-4834-8E61-65F88EBC5A3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AE612BE4-594F-4645-AB1C-1128F5BA5E6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BAFAC900-28FD-49D5-91B4-EA2D4B74851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6FEC6858-D1AA-427F-99AC-20F2A1F861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B11DEFCA-A765-4E3F-8AC6-B95A43D952F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77812D85-3783-4980-AA02-560C67B8C9A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40259058-070C-4556-A23E-9089D814C52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FA6C4463-F474-490F-8F47-D496A78224BD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36EF2C54-31E1-4E62-A4F3-45369601934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9085F1FB-EB5A-4465-941C-DF795C2CE4D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4E58E19E-CAFB-4CB1-8EC8-D3C20D51C86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157A7B50-0552-4F91-943F-E1E8ADC2BB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49669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2238C21-E96A-4553-ABA3-2482620CAEE7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îśliďe">
              <a:extLst>
                <a:ext uri="{FF2B5EF4-FFF2-40B4-BE49-F238E27FC236}">
                  <a16:creationId xmlns:a16="http://schemas.microsoft.com/office/drawing/2014/main" id="{A19E78AA-9F2F-4B79-BE29-A38A8512C30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šḻíḍé">
              <a:extLst>
                <a:ext uri="{FF2B5EF4-FFF2-40B4-BE49-F238E27FC236}">
                  <a16:creationId xmlns:a16="http://schemas.microsoft.com/office/drawing/2014/main" id="{84ECC6F3-7F0D-4B36-BDC1-BAE24FE3D09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ṥḻïḓé">
              <a:extLst>
                <a:ext uri="{FF2B5EF4-FFF2-40B4-BE49-F238E27FC236}">
                  <a16:creationId xmlns:a16="http://schemas.microsoft.com/office/drawing/2014/main" id="{45BD53DA-0DB2-427C-862C-E110B667273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3446CA9F-999C-4B0C-B7C0-3C828B29476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0C49A28C-B443-4282-9A8A-35338DA2960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1115D4C6-8759-4198-855C-487F5335A9A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6AD242C0-0E82-4B15-85F3-8E306279F58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33952AB9-16E1-4C6C-933C-1E88DA2EE9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8" name="图片占位符 247">
            <a:extLst>
              <a:ext uri="{FF2B5EF4-FFF2-40B4-BE49-F238E27FC236}">
                <a16:creationId xmlns:a16="http://schemas.microsoft.com/office/drawing/2014/main" id="{1B1C9393-CEC8-4FF7-AE63-5E307C9A09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8401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>
            <a:extLst>
              <a:ext uri="{FF2B5EF4-FFF2-40B4-BE49-F238E27FC236}">
                <a16:creationId xmlns:a16="http://schemas.microsoft.com/office/drawing/2014/main" id="{13CE1306-F34A-405C-B0A7-FE7BDC80FD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400" y="3465700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>
            <a:extLst>
              <a:ext uri="{FF2B5EF4-FFF2-40B4-BE49-F238E27FC236}">
                <a16:creationId xmlns:a16="http://schemas.microsoft.com/office/drawing/2014/main" id="{19AE75E7-1880-42F1-A265-D167DF145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5742" y="1377645"/>
            <a:ext cx="1302658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>
            <a:extLst>
              <a:ext uri="{FF2B5EF4-FFF2-40B4-BE49-F238E27FC236}">
                <a16:creationId xmlns:a16="http://schemas.microsoft.com/office/drawing/2014/main" id="{4437A713-926F-42B3-9D4B-126403084B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2540776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>
            <a:extLst>
              <a:ext uri="{FF2B5EF4-FFF2-40B4-BE49-F238E27FC236}">
                <a16:creationId xmlns:a16="http://schemas.microsoft.com/office/drawing/2014/main" id="{F45FE95D-129A-4D34-A448-EACE36F27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377645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8CA95CB5-3F06-4748-8A63-EC62D7D931B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0DFB5B11-5814-4748-A4D4-1524D6C888D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1DFFE3DD-99D5-4C6E-9C08-7A7BFAC7747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36CCFD2F-082B-4161-A062-FF3AD1C46378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îśliďe">
              <a:extLst>
                <a:ext uri="{FF2B5EF4-FFF2-40B4-BE49-F238E27FC236}">
                  <a16:creationId xmlns:a16="http://schemas.microsoft.com/office/drawing/2014/main" id="{47FBE879-41E0-4091-8DB1-81F2B6BD351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šḻíḍé">
              <a:extLst>
                <a:ext uri="{FF2B5EF4-FFF2-40B4-BE49-F238E27FC236}">
                  <a16:creationId xmlns:a16="http://schemas.microsoft.com/office/drawing/2014/main" id="{DEF67F45-BA51-4403-B605-4F5384AE9F5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ïṥḻïḓé">
              <a:extLst>
                <a:ext uri="{FF2B5EF4-FFF2-40B4-BE49-F238E27FC236}">
                  <a16:creationId xmlns:a16="http://schemas.microsoft.com/office/drawing/2014/main" id="{E191F7A8-4F73-473E-9BBE-3731FD69C7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$ḷíḋè">
              <a:extLst>
                <a:ext uri="{FF2B5EF4-FFF2-40B4-BE49-F238E27FC236}">
                  <a16:creationId xmlns:a16="http://schemas.microsoft.com/office/drawing/2014/main" id="{C8E2B8AD-3C1F-4DAD-B631-CA00B13F675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$ḷiḍe">
              <a:extLst>
                <a:ext uri="{FF2B5EF4-FFF2-40B4-BE49-F238E27FC236}">
                  <a16:creationId xmlns:a16="http://schemas.microsoft.com/office/drawing/2014/main" id="{B3A3BDA3-3EEF-4BDE-84CC-616E9CA7EB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ṡļïdè">
              <a:extLst>
                <a:ext uri="{FF2B5EF4-FFF2-40B4-BE49-F238E27FC236}">
                  <a16:creationId xmlns:a16="http://schemas.microsoft.com/office/drawing/2014/main" id="{15798186-86D4-4105-BBC5-BD8D3580DD5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ŝḻíḓê">
              <a:extLst>
                <a:ext uri="{FF2B5EF4-FFF2-40B4-BE49-F238E27FC236}">
                  <a16:creationId xmlns:a16="http://schemas.microsoft.com/office/drawing/2014/main" id="{F995A327-6B68-48B0-9C43-65191DC5B83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isľîḑê">
              <a:extLst>
                <a:ext uri="{FF2B5EF4-FFF2-40B4-BE49-F238E27FC236}">
                  <a16:creationId xmlns:a16="http://schemas.microsoft.com/office/drawing/2014/main" id="{7FDE15C2-083C-4FE6-AB27-3EFDD6B09B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1" name="椭圆 380">
            <a:extLst>
              <a:ext uri="{FF2B5EF4-FFF2-40B4-BE49-F238E27FC236}">
                <a16:creationId xmlns:a16="http://schemas.microsoft.com/office/drawing/2014/main" id="{144D9A7F-D63A-4E17-8666-772A265E3D3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占位符 163">
            <a:extLst>
              <a:ext uri="{FF2B5EF4-FFF2-40B4-BE49-F238E27FC236}">
                <a16:creationId xmlns:a16="http://schemas.microsoft.com/office/drawing/2014/main" id="{9199D496-78C7-4E11-BF44-861A6AC3A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49350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1173727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3991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811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279868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92C144-F896-408F-9E4C-6207005F0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124">
            <a:extLst>
              <a:ext uri="{FF2B5EF4-FFF2-40B4-BE49-F238E27FC236}">
                <a16:creationId xmlns:a16="http://schemas.microsoft.com/office/drawing/2014/main" id="{4EC0E6CB-8106-4501-8D58-470EE14DA5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283B7C2-46A6-4BEB-B5AC-A5E1385D9C2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878760DE-D1D8-41C6-8A23-DC68EAFFC56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F569D03C-5821-4B94-8431-401DA595DF7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4FF4B1F1-92F5-41F8-841F-58DC3DD48FD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4BD1A81A-0D75-477D-8A4A-B652054AEB0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E79DB84B-BBF4-4833-AC09-6CADC8E6CAD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ļïdè">
              <a:extLst>
                <a:ext uri="{FF2B5EF4-FFF2-40B4-BE49-F238E27FC236}">
                  <a16:creationId xmlns:a16="http://schemas.microsoft.com/office/drawing/2014/main" id="{B8A271C9-7459-4BAD-AADA-C2522628FFF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ŝḻíḓê">
              <a:extLst>
                <a:ext uri="{FF2B5EF4-FFF2-40B4-BE49-F238E27FC236}">
                  <a16:creationId xmlns:a16="http://schemas.microsoft.com/office/drawing/2014/main" id="{55C8CB2E-955E-4AF2-A3FD-EBF163F8241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ľîḑê">
              <a:extLst>
                <a:ext uri="{FF2B5EF4-FFF2-40B4-BE49-F238E27FC236}">
                  <a16:creationId xmlns:a16="http://schemas.microsoft.com/office/drawing/2014/main" id="{097F367B-1F70-420C-805C-7AD610AE534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5" name="图片占位符 124">
            <a:extLst>
              <a:ext uri="{FF2B5EF4-FFF2-40B4-BE49-F238E27FC236}">
                <a16:creationId xmlns:a16="http://schemas.microsoft.com/office/drawing/2014/main" id="{80BFEFC6-E2C1-4DD6-BE09-62D389B614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114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A0A53755-55A2-4E1D-B804-B0D30B97BA7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1B416915-0E1D-4DDF-AC1E-CD791F05DA6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81F38FCA-1C0E-459B-8357-F54419C17E79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8FA3433B-F3E6-4385-B18F-C9D5DA63982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A5417669-9AFE-48F0-A0BD-E8518BBB6FB6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B7330DAC-0EF1-43E8-B1E1-D9C610E3F8C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C3EBF344-A51F-4914-9329-9920AB799E0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8A6E2F59-125A-4898-98C4-8685FA47063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F9D97F71-D35D-4E7F-977D-4A1A52DF6D3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7A86ABD0-C930-44F9-B30F-8BA21EBB9CF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5277F4CE-21DE-4944-B0EC-A4FD9622F7B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44118A47-9949-4AC7-85C2-70458D9605B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A284A802-4B01-4ECA-9B1C-BFB63EDA191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60C89BBD-9E10-4FB1-A5E4-429E78EB24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11382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2" userDrawn="1">
          <p15:clr>
            <a:srgbClr val="FBAE40"/>
          </p15:clr>
        </p15:guide>
        <p15:guide id="2" orient="horz" pos="1003" userDrawn="1">
          <p15:clr>
            <a:srgbClr val="FBAE40"/>
          </p15:clr>
        </p15:guide>
        <p15:guide id="3" pos="6856" userDrawn="1">
          <p15:clr>
            <a:srgbClr val="FBAE40"/>
          </p15:clr>
        </p15:guide>
        <p15:guide id="4" pos="82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D5C76CF-4CDC-4FD8-A406-830D350F437E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E3882706-BB29-4E07-A145-5DFCBFFC456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AD9AEBDF-50AA-4D63-A14E-DCA4735C40E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EC204F16-5232-4172-974D-62E6186D2E6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$ḷíḋè">
              <a:extLst>
                <a:ext uri="{FF2B5EF4-FFF2-40B4-BE49-F238E27FC236}">
                  <a16:creationId xmlns:a16="http://schemas.microsoft.com/office/drawing/2014/main" id="{AC4E9B26-CB96-4BB8-A683-B753C07C119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$ḷiḍe">
              <a:extLst>
                <a:ext uri="{FF2B5EF4-FFF2-40B4-BE49-F238E27FC236}">
                  <a16:creationId xmlns:a16="http://schemas.microsoft.com/office/drawing/2014/main" id="{62854164-A400-44D7-B761-D29DB4C51B46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ṡļïdè">
              <a:extLst>
                <a:ext uri="{FF2B5EF4-FFF2-40B4-BE49-F238E27FC236}">
                  <a16:creationId xmlns:a16="http://schemas.microsoft.com/office/drawing/2014/main" id="{D71DCA37-E7DF-4535-990A-6F6DFE5BA396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ŝḻíḓê">
              <a:extLst>
                <a:ext uri="{FF2B5EF4-FFF2-40B4-BE49-F238E27FC236}">
                  <a16:creationId xmlns:a16="http://schemas.microsoft.com/office/drawing/2014/main" id="{5724839E-6F5D-48A1-8DF6-326528C7BBC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sľîḑê">
              <a:extLst>
                <a:ext uri="{FF2B5EF4-FFF2-40B4-BE49-F238E27FC236}">
                  <a16:creationId xmlns:a16="http://schemas.microsoft.com/office/drawing/2014/main" id="{B378591A-9AE4-4B26-BE7E-585CD910AB1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AA34879-E01F-41E6-8063-BF8956F59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>
            <a:extLst>
              <a:ext uri="{FF2B5EF4-FFF2-40B4-BE49-F238E27FC236}">
                <a16:creationId xmlns:a16="http://schemas.microsoft.com/office/drawing/2014/main" id="{3260EEBE-2FE7-4DB6-A8B8-D2754C3325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1FFB2C88-BB5C-4847-85CC-F02F1B8BE46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79E12049-ACF5-4172-9E02-94D4F5C311AF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F8273BDA-C3B7-4CD5-B30F-84054671F1E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2DA841C-B0FC-441D-B6FA-3A76735A235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îśliďe">
              <a:extLst>
                <a:ext uri="{FF2B5EF4-FFF2-40B4-BE49-F238E27FC236}">
                  <a16:creationId xmlns:a16="http://schemas.microsoft.com/office/drawing/2014/main" id="{58321EF8-4CCC-4EE9-8F7E-019429227CA3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šḻíḍé">
              <a:extLst>
                <a:ext uri="{FF2B5EF4-FFF2-40B4-BE49-F238E27FC236}">
                  <a16:creationId xmlns:a16="http://schemas.microsoft.com/office/drawing/2014/main" id="{36263F3B-D078-4D23-B157-E102609A9DD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ṥḻïḓé">
              <a:extLst>
                <a:ext uri="{FF2B5EF4-FFF2-40B4-BE49-F238E27FC236}">
                  <a16:creationId xmlns:a16="http://schemas.microsoft.com/office/drawing/2014/main" id="{69F05112-281F-497F-AE2F-C0E02BC0D4D1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î$ḷíḋè">
              <a:extLst>
                <a:ext uri="{FF2B5EF4-FFF2-40B4-BE49-F238E27FC236}">
                  <a16:creationId xmlns:a16="http://schemas.microsoft.com/office/drawing/2014/main" id="{04E03DD5-9A0D-4AA0-A2F1-11042A9081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$ḷiḍe">
              <a:extLst>
                <a:ext uri="{FF2B5EF4-FFF2-40B4-BE49-F238E27FC236}">
                  <a16:creationId xmlns:a16="http://schemas.microsoft.com/office/drawing/2014/main" id="{4B77F4C5-E3AE-4169-B878-DB12C4676DA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ṡļïdè">
              <a:extLst>
                <a:ext uri="{FF2B5EF4-FFF2-40B4-BE49-F238E27FC236}">
                  <a16:creationId xmlns:a16="http://schemas.microsoft.com/office/drawing/2014/main" id="{D45A3C55-694A-4013-8AC2-95CC4607B7B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íŝḻíḓê">
              <a:extLst>
                <a:ext uri="{FF2B5EF4-FFF2-40B4-BE49-F238E27FC236}">
                  <a16:creationId xmlns:a16="http://schemas.microsoft.com/office/drawing/2014/main" id="{76DDA1F3-1FE3-4894-B220-B479D05C30B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sľîḑê">
              <a:extLst>
                <a:ext uri="{FF2B5EF4-FFF2-40B4-BE49-F238E27FC236}">
                  <a16:creationId xmlns:a16="http://schemas.microsoft.com/office/drawing/2014/main" id="{D6D22BCB-DDCB-4BB2-A677-40B58CFB03E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9" name="椭圆 358">
            <a:extLst>
              <a:ext uri="{FF2B5EF4-FFF2-40B4-BE49-F238E27FC236}">
                <a16:creationId xmlns:a16="http://schemas.microsoft.com/office/drawing/2014/main" id="{0DED06CF-8729-484D-A57D-ABDB2CE2B471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文本占位符 163">
            <a:extLst>
              <a:ext uri="{FF2B5EF4-FFF2-40B4-BE49-F238E27FC236}">
                <a16:creationId xmlns:a16="http://schemas.microsoft.com/office/drawing/2014/main" id="{1018FF4D-35C8-42BF-BBB9-05C28B0847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4718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4D0CD4D-7CB3-4422-A61F-989D7C40ED76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îśliďe">
              <a:extLst>
                <a:ext uri="{FF2B5EF4-FFF2-40B4-BE49-F238E27FC236}">
                  <a16:creationId xmlns:a16="http://schemas.microsoft.com/office/drawing/2014/main" id="{B16A8DA4-F0AB-4CE1-B842-2A845ACE558F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ḻíḍé">
              <a:extLst>
                <a:ext uri="{FF2B5EF4-FFF2-40B4-BE49-F238E27FC236}">
                  <a16:creationId xmlns:a16="http://schemas.microsoft.com/office/drawing/2014/main" id="{47557DD7-75AC-4164-AA80-13DD4BC67C3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ṥḻïḓé">
              <a:extLst>
                <a:ext uri="{FF2B5EF4-FFF2-40B4-BE49-F238E27FC236}">
                  <a16:creationId xmlns:a16="http://schemas.microsoft.com/office/drawing/2014/main" id="{B92DE3AC-FC3B-4466-AE74-CE413292AD0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ḷíḋè">
              <a:extLst>
                <a:ext uri="{FF2B5EF4-FFF2-40B4-BE49-F238E27FC236}">
                  <a16:creationId xmlns:a16="http://schemas.microsoft.com/office/drawing/2014/main" id="{3CB510D1-98F3-45C4-B84A-6EE3B7E0363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$ḷiḍe">
              <a:extLst>
                <a:ext uri="{FF2B5EF4-FFF2-40B4-BE49-F238E27FC236}">
                  <a16:creationId xmlns:a16="http://schemas.microsoft.com/office/drawing/2014/main" id="{5B994F86-3CBE-47A4-A838-7F739CB8258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ṡļïdè">
              <a:extLst>
                <a:ext uri="{FF2B5EF4-FFF2-40B4-BE49-F238E27FC236}">
                  <a16:creationId xmlns:a16="http://schemas.microsoft.com/office/drawing/2014/main" id="{B754AC3A-C994-4AE4-BD3B-1EA10B8023A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00DF682D-4207-4BB5-99C5-00F91E3C37F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63856FA2-6AA1-4491-AA4B-C527877B325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FE8FDFB-689F-45C3-AB73-230F8D7B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>
            <a:extLst>
              <a:ext uri="{FF2B5EF4-FFF2-40B4-BE49-F238E27FC236}">
                <a16:creationId xmlns:a16="http://schemas.microsoft.com/office/drawing/2014/main" id="{94D3B23F-5A5E-4553-88B8-1DA9EE1E956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1DFCBE52-8191-47DB-BC81-69467020A5A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9C6C8BDF-2D7C-473D-B458-53FCC2B52C1C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D5A00397-205D-4024-B3B1-D6D628207BA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îśliďe">
              <a:extLst>
                <a:ext uri="{FF2B5EF4-FFF2-40B4-BE49-F238E27FC236}">
                  <a16:creationId xmlns:a16="http://schemas.microsoft.com/office/drawing/2014/main" id="{C2AC93F6-7EF1-4C7C-90AF-A2B433CD135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íšḻíḍé">
              <a:extLst>
                <a:ext uri="{FF2B5EF4-FFF2-40B4-BE49-F238E27FC236}">
                  <a16:creationId xmlns:a16="http://schemas.microsoft.com/office/drawing/2014/main" id="{2FAD104F-A021-4581-B7EE-1376C48161F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ṥḻïḓé">
              <a:extLst>
                <a:ext uri="{FF2B5EF4-FFF2-40B4-BE49-F238E27FC236}">
                  <a16:creationId xmlns:a16="http://schemas.microsoft.com/office/drawing/2014/main" id="{8EA3C0BA-83C9-406A-85C7-DF222813583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î$ḷíḋè">
              <a:extLst>
                <a:ext uri="{FF2B5EF4-FFF2-40B4-BE49-F238E27FC236}">
                  <a16:creationId xmlns:a16="http://schemas.microsoft.com/office/drawing/2014/main" id="{D6521A6E-C7B6-4BA5-B4FD-80E746A18AB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i$ḷiḍe">
              <a:extLst>
                <a:ext uri="{FF2B5EF4-FFF2-40B4-BE49-F238E27FC236}">
                  <a16:creationId xmlns:a16="http://schemas.microsoft.com/office/drawing/2014/main" id="{58D9E513-694A-47F8-B40E-C7926701D4E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ṡļïdè">
              <a:extLst>
                <a:ext uri="{FF2B5EF4-FFF2-40B4-BE49-F238E27FC236}">
                  <a16:creationId xmlns:a16="http://schemas.microsoft.com/office/drawing/2014/main" id="{EBB8A3BD-80BF-46C5-B37E-DC2E53C6EFB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ŝḻíḓê">
              <a:extLst>
                <a:ext uri="{FF2B5EF4-FFF2-40B4-BE49-F238E27FC236}">
                  <a16:creationId xmlns:a16="http://schemas.microsoft.com/office/drawing/2014/main" id="{868C3F70-2BBF-4FF7-9671-551B3758BF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isľîḑê">
              <a:extLst>
                <a:ext uri="{FF2B5EF4-FFF2-40B4-BE49-F238E27FC236}">
                  <a16:creationId xmlns:a16="http://schemas.microsoft.com/office/drawing/2014/main" id="{0B754972-5CC0-4E71-87F6-0C1E0C7AB2F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6" name="椭圆 375">
            <a:extLst>
              <a:ext uri="{FF2B5EF4-FFF2-40B4-BE49-F238E27FC236}">
                <a16:creationId xmlns:a16="http://schemas.microsoft.com/office/drawing/2014/main" id="{2E18A2F9-FCAD-45DC-873C-B0712829CEED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文本占位符 163">
            <a:extLst>
              <a:ext uri="{FF2B5EF4-FFF2-40B4-BE49-F238E27FC236}">
                <a16:creationId xmlns:a16="http://schemas.microsoft.com/office/drawing/2014/main" id="{99939446-2CEA-4BC2-8FE1-8AAC53CF5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9" name="图片占位符 124">
            <a:extLst>
              <a:ext uri="{FF2B5EF4-FFF2-40B4-BE49-F238E27FC236}">
                <a16:creationId xmlns:a16="http://schemas.microsoft.com/office/drawing/2014/main" id="{98574245-9811-426C-A0BB-6D92400A0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124">
            <a:extLst>
              <a:ext uri="{FF2B5EF4-FFF2-40B4-BE49-F238E27FC236}">
                <a16:creationId xmlns:a16="http://schemas.microsoft.com/office/drawing/2014/main" id="{9FE45EFE-7522-4737-A791-DFFCFF7A0D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124">
            <a:extLst>
              <a:ext uri="{FF2B5EF4-FFF2-40B4-BE49-F238E27FC236}">
                <a16:creationId xmlns:a16="http://schemas.microsoft.com/office/drawing/2014/main" id="{88E73764-5B69-4384-9522-9E44A91505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78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40DF1C-DF51-4150-84E0-55C05E581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>
            <a:extLst>
              <a:ext uri="{FF2B5EF4-FFF2-40B4-BE49-F238E27FC236}">
                <a16:creationId xmlns:a16="http://schemas.microsoft.com/office/drawing/2014/main" id="{DAD3451D-ECED-46FE-A1C6-35B04A31476C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8D89456B-FA07-42A5-9B18-C72E9AAA3D6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F84D5F3-B086-4437-81F9-90622CE95DA5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4521C380-E6ED-4446-84F6-129782DD186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îśliďe">
              <a:extLst>
                <a:ext uri="{FF2B5EF4-FFF2-40B4-BE49-F238E27FC236}">
                  <a16:creationId xmlns:a16="http://schemas.microsoft.com/office/drawing/2014/main" id="{D45A5843-2D74-4E88-9FEB-0517F2C9033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šḻíḍé">
              <a:extLst>
                <a:ext uri="{FF2B5EF4-FFF2-40B4-BE49-F238E27FC236}">
                  <a16:creationId xmlns:a16="http://schemas.microsoft.com/office/drawing/2014/main" id="{6EF99092-5361-471B-BAF9-4A6A55E3EC8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ṥḻïḓé">
              <a:extLst>
                <a:ext uri="{FF2B5EF4-FFF2-40B4-BE49-F238E27FC236}">
                  <a16:creationId xmlns:a16="http://schemas.microsoft.com/office/drawing/2014/main" id="{D6585258-1246-4CB5-951B-258D663DB71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î$ḷíḋè">
              <a:extLst>
                <a:ext uri="{FF2B5EF4-FFF2-40B4-BE49-F238E27FC236}">
                  <a16:creationId xmlns:a16="http://schemas.microsoft.com/office/drawing/2014/main" id="{72B3D43F-AC29-449F-B262-39D44FDFE44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$ḷiḍe">
              <a:extLst>
                <a:ext uri="{FF2B5EF4-FFF2-40B4-BE49-F238E27FC236}">
                  <a16:creationId xmlns:a16="http://schemas.microsoft.com/office/drawing/2014/main" id="{5E265AE9-D369-403E-BDDA-1CE4382ACE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ṡļïdè">
              <a:extLst>
                <a:ext uri="{FF2B5EF4-FFF2-40B4-BE49-F238E27FC236}">
                  <a16:creationId xmlns:a16="http://schemas.microsoft.com/office/drawing/2014/main" id="{C596E6BD-7183-4BD0-9B22-07CF422B1D9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ŝḻíḓê">
              <a:extLst>
                <a:ext uri="{FF2B5EF4-FFF2-40B4-BE49-F238E27FC236}">
                  <a16:creationId xmlns:a16="http://schemas.microsoft.com/office/drawing/2014/main" id="{DF682DA0-E333-4797-8930-E5DA6B9E388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ľîḑê">
              <a:extLst>
                <a:ext uri="{FF2B5EF4-FFF2-40B4-BE49-F238E27FC236}">
                  <a16:creationId xmlns:a16="http://schemas.microsoft.com/office/drawing/2014/main" id="{08AE166C-BDFC-42E2-8A96-0E1876079721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2" name="椭圆 361">
            <a:extLst>
              <a:ext uri="{FF2B5EF4-FFF2-40B4-BE49-F238E27FC236}">
                <a16:creationId xmlns:a16="http://schemas.microsoft.com/office/drawing/2014/main" id="{A5984959-EE82-4C96-B37D-D0FA2BFBA7EA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文本占位符 163">
            <a:extLst>
              <a:ext uri="{FF2B5EF4-FFF2-40B4-BE49-F238E27FC236}">
                <a16:creationId xmlns:a16="http://schemas.microsoft.com/office/drawing/2014/main" id="{C9929440-E775-4F96-B674-E574CA43CC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1" name="图片占位符 10">
            <a:extLst>
              <a:ext uri="{FF2B5EF4-FFF2-40B4-BE49-F238E27FC236}">
                <a16:creationId xmlns:a16="http://schemas.microsoft.com/office/drawing/2014/main" id="{1291BC66-BF0B-4511-AA5A-69AD0B0D0E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77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14">
            <a:extLst>
              <a:ext uri="{FF2B5EF4-FFF2-40B4-BE49-F238E27FC236}">
                <a16:creationId xmlns:a16="http://schemas.microsoft.com/office/drawing/2014/main" id="{2BDF8F97-240C-478A-A6F3-C3D6278C0B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999" y="1181081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E047C537-F709-4925-9822-92EA283D85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79788" y="3431951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4993AA73-D4AE-499B-BDAF-4616729ECE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0624" y="3426048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3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97BC86B-A684-4F9A-B2F5-A3FF539B58D0}"/>
              </a:ext>
            </a:extLst>
          </p:cNvPr>
          <p:cNvGrpSpPr/>
          <p:nvPr userDrawn="1"/>
        </p:nvGrpSpPr>
        <p:grpSpPr>
          <a:xfrm>
            <a:off x="2539883" y="1618683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îśliďe">
              <a:extLst>
                <a:ext uri="{FF2B5EF4-FFF2-40B4-BE49-F238E27FC236}">
                  <a16:creationId xmlns:a16="http://schemas.microsoft.com/office/drawing/2014/main" id="{A8DC4B7E-B4D2-41E9-B335-2338FD12684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ḻíḍé">
              <a:extLst>
                <a:ext uri="{FF2B5EF4-FFF2-40B4-BE49-F238E27FC236}">
                  <a16:creationId xmlns:a16="http://schemas.microsoft.com/office/drawing/2014/main" id="{57123E31-A5F6-47F0-95DC-FBA6DBE8189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ṥḻïḓé">
              <a:extLst>
                <a:ext uri="{FF2B5EF4-FFF2-40B4-BE49-F238E27FC236}">
                  <a16:creationId xmlns:a16="http://schemas.microsoft.com/office/drawing/2014/main" id="{508E5430-7DAF-4834-9286-F717641FEEE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$ḷíḋè">
              <a:extLst>
                <a:ext uri="{FF2B5EF4-FFF2-40B4-BE49-F238E27FC236}">
                  <a16:creationId xmlns:a16="http://schemas.microsoft.com/office/drawing/2014/main" id="{FCADF8A6-F4EF-449C-BA9E-5CDC2D1196F9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$ḷiḍe">
              <a:extLst>
                <a:ext uri="{FF2B5EF4-FFF2-40B4-BE49-F238E27FC236}">
                  <a16:creationId xmlns:a16="http://schemas.microsoft.com/office/drawing/2014/main" id="{1EDDEB15-BE80-481C-96D1-C468C976F79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ṡļïdè">
              <a:extLst>
                <a:ext uri="{FF2B5EF4-FFF2-40B4-BE49-F238E27FC236}">
                  <a16:creationId xmlns:a16="http://schemas.microsoft.com/office/drawing/2014/main" id="{AC92A967-4AB4-4909-9050-9CD7B011D40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ŝḻíḓê">
              <a:extLst>
                <a:ext uri="{FF2B5EF4-FFF2-40B4-BE49-F238E27FC236}">
                  <a16:creationId xmlns:a16="http://schemas.microsoft.com/office/drawing/2014/main" id="{96448CF7-B9B3-4B6F-9873-86B2DD2B2F0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ľîḑê">
              <a:extLst>
                <a:ext uri="{FF2B5EF4-FFF2-40B4-BE49-F238E27FC236}">
                  <a16:creationId xmlns:a16="http://schemas.microsoft.com/office/drawing/2014/main" id="{665C7F83-6F0E-42AA-A987-BED067545D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34F16DE-DCD9-4DF3-B8C7-49E64C5176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7438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6219BBB5-45FC-4F13-A3C8-06948ADAE3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3644900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A949EAA1-0264-4CFF-AAC6-D013F17BA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4694" y="1282379"/>
            <a:ext cx="2564206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33A8847C-E96C-44F3-82CA-94FACBE5B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438" y="1282380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36888ED-2BCA-43B2-9E2F-8D2C475D7D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5663" y="1282379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A3FA48BC-C53E-4FBD-AD47-B0A1EFC7A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282380"/>
            <a:ext cx="2582898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C1F8DD-05F5-42C2-9A80-9C8DC0307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>
            <a:extLst>
              <a:ext uri="{FF2B5EF4-FFF2-40B4-BE49-F238E27FC236}">
                <a16:creationId xmlns:a16="http://schemas.microsoft.com/office/drawing/2014/main" id="{1143EF50-B6CF-415B-A429-40881D8C6430}"/>
              </a:ext>
            </a:extLst>
          </p:cNvPr>
          <p:cNvSpPr txBox="1"/>
          <p:nvPr userDrawn="1"/>
        </p:nvSpPr>
        <p:spPr>
          <a:xfrm>
            <a:off x="573312" y="6385246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B1EC0689-BEE5-45C9-9D07-F32C375B7B8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5" name="直接连接符 374">
            <a:extLst>
              <a:ext uri="{FF2B5EF4-FFF2-40B4-BE49-F238E27FC236}">
                <a16:creationId xmlns:a16="http://schemas.microsoft.com/office/drawing/2014/main" id="{98963CB2-3E14-4776-9A4A-24EDC0A298E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BBE63463-A150-4A68-AD35-BE411C24B6D0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îśliďe">
              <a:extLst>
                <a:ext uri="{FF2B5EF4-FFF2-40B4-BE49-F238E27FC236}">
                  <a16:creationId xmlns:a16="http://schemas.microsoft.com/office/drawing/2014/main" id="{46EB27E0-C414-4759-8DFC-9EF4C90CCF8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íšḻíḍé">
              <a:extLst>
                <a:ext uri="{FF2B5EF4-FFF2-40B4-BE49-F238E27FC236}">
                  <a16:creationId xmlns:a16="http://schemas.microsoft.com/office/drawing/2014/main" id="{3DAB8143-6E1A-4E7C-A844-A52E494F08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ṥḻïḓé">
              <a:extLst>
                <a:ext uri="{FF2B5EF4-FFF2-40B4-BE49-F238E27FC236}">
                  <a16:creationId xmlns:a16="http://schemas.microsoft.com/office/drawing/2014/main" id="{9F696DBA-B219-4438-AA53-C7962153DE2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$ḷíḋè">
              <a:extLst>
                <a:ext uri="{FF2B5EF4-FFF2-40B4-BE49-F238E27FC236}">
                  <a16:creationId xmlns:a16="http://schemas.microsoft.com/office/drawing/2014/main" id="{E1DD7FDB-A2C0-4919-96B4-B09405AD75C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$ḷiḍe">
              <a:extLst>
                <a:ext uri="{FF2B5EF4-FFF2-40B4-BE49-F238E27FC236}">
                  <a16:creationId xmlns:a16="http://schemas.microsoft.com/office/drawing/2014/main" id="{75DBB4D1-7080-4665-B642-F09D199A5D2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ṡļïdè">
              <a:extLst>
                <a:ext uri="{FF2B5EF4-FFF2-40B4-BE49-F238E27FC236}">
                  <a16:creationId xmlns:a16="http://schemas.microsoft.com/office/drawing/2014/main" id="{9988A9C2-7E16-48CC-9FA4-2C3E077566B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ŝḻíḓê">
              <a:extLst>
                <a:ext uri="{FF2B5EF4-FFF2-40B4-BE49-F238E27FC236}">
                  <a16:creationId xmlns:a16="http://schemas.microsoft.com/office/drawing/2014/main" id="{175CDE8C-447E-4E2F-9EF3-626230245B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isľîḑê">
              <a:extLst>
                <a:ext uri="{FF2B5EF4-FFF2-40B4-BE49-F238E27FC236}">
                  <a16:creationId xmlns:a16="http://schemas.microsoft.com/office/drawing/2014/main" id="{EEEF3937-9CE3-4F98-8A3D-5BAE2BA22674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5" name="椭圆 384">
            <a:extLst>
              <a:ext uri="{FF2B5EF4-FFF2-40B4-BE49-F238E27FC236}">
                <a16:creationId xmlns:a16="http://schemas.microsoft.com/office/drawing/2014/main" id="{C5D7DB56-D2EB-45A3-9D0E-70EFD4C3D820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占位符 163">
            <a:extLst>
              <a:ext uri="{FF2B5EF4-FFF2-40B4-BE49-F238E27FC236}">
                <a16:creationId xmlns:a16="http://schemas.microsoft.com/office/drawing/2014/main" id="{9B581E40-FEB3-4230-A9DA-56265E8F3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989314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2897DB5-C83D-4444-940E-D43091A551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9250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416F631-392C-4C92-A81F-6B4F3CDCF6DE}"/>
              </a:ext>
            </a:extLst>
          </p:cNvPr>
          <p:cNvSpPr/>
          <p:nvPr userDrawn="1"/>
        </p:nvSpPr>
        <p:spPr>
          <a:xfrm flipH="1">
            <a:off x="4266481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0E8D43-F599-4C3B-BE36-7D1FD54A752E}"/>
              </a:ext>
            </a:extLst>
          </p:cNvPr>
          <p:cNvSpPr/>
          <p:nvPr userDrawn="1"/>
        </p:nvSpPr>
        <p:spPr>
          <a:xfrm>
            <a:off x="5174534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3C66369-0AE4-4F8E-A582-F5986555F1A8}"/>
              </a:ext>
            </a:extLst>
          </p:cNvPr>
          <p:cNvSpPr/>
          <p:nvPr userDrawn="1"/>
        </p:nvSpPr>
        <p:spPr>
          <a:xfrm>
            <a:off x="5939738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607023D-480A-4C8A-916D-FB9976EA5B38}"/>
              </a:ext>
            </a:extLst>
          </p:cNvPr>
          <p:cNvSpPr/>
          <p:nvPr userDrawn="1"/>
        </p:nvSpPr>
        <p:spPr>
          <a:xfrm>
            <a:off x="5939738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1A1F42-A240-457E-BD2A-25B0AF003625}"/>
              </a:ext>
            </a:extLst>
          </p:cNvPr>
          <p:cNvSpPr/>
          <p:nvPr userDrawn="1"/>
        </p:nvSpPr>
        <p:spPr>
          <a:xfrm>
            <a:off x="5174534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F2F201-D094-4AD7-B469-E9FF90D22317}"/>
              </a:ext>
            </a:extLst>
          </p:cNvPr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8D6585-B629-4D79-9077-B939D2E2C05B}"/>
              </a:ext>
            </a:extLst>
          </p:cNvPr>
          <p:cNvSpPr txBox="1"/>
          <p:nvPr userDrawn="1"/>
        </p:nvSpPr>
        <p:spPr>
          <a:xfrm rot="16200000">
            <a:off x="6532796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9FF2D6-1167-4ADA-AB9A-9FBA535CCEE9}"/>
              </a:ext>
            </a:extLst>
          </p:cNvPr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9730CCE-7F07-4B41-86E1-ED04F5F4E496}"/>
              </a:ext>
            </a:extLst>
          </p:cNvPr>
          <p:cNvSpPr txBox="1"/>
          <p:nvPr userDrawn="1"/>
        </p:nvSpPr>
        <p:spPr>
          <a:xfrm rot="16200000">
            <a:off x="6532796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4E857B-DEB2-468F-8937-3DC3910A1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72400" y="847339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4FEE0B-A57F-4B41-98A0-91FFA5827F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AB81AB7-D1E1-421C-85F1-F679DC8652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3080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212CD02-B9D5-4D86-ACF5-9F70E44DCE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4993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</a:p>
        </p:txBody>
      </p:sp>
    </p:spTree>
    <p:extLst>
      <p:ext uri="{BB962C8B-B14F-4D97-AF65-F5344CB8AC3E}">
        <p14:creationId xmlns:p14="http://schemas.microsoft.com/office/powerpoint/2010/main" val="852714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BDA579A8-F4BC-4F12-9B10-E03102B2F10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îśliďe">
              <a:extLst>
                <a:ext uri="{FF2B5EF4-FFF2-40B4-BE49-F238E27FC236}">
                  <a16:creationId xmlns:a16="http://schemas.microsoft.com/office/drawing/2014/main" id="{DDBF7E08-6C56-4DE6-9961-D2D9B242522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šḻíḍé">
              <a:extLst>
                <a:ext uri="{FF2B5EF4-FFF2-40B4-BE49-F238E27FC236}">
                  <a16:creationId xmlns:a16="http://schemas.microsoft.com/office/drawing/2014/main" id="{EFF6BF7E-7B3B-44CE-84BF-1D8D3D4EB04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ḻïḓé">
              <a:extLst>
                <a:ext uri="{FF2B5EF4-FFF2-40B4-BE49-F238E27FC236}">
                  <a16:creationId xmlns:a16="http://schemas.microsoft.com/office/drawing/2014/main" id="{38BDDA66-1D59-47E5-92FD-BDED457F03D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$ḷíḋè">
              <a:extLst>
                <a:ext uri="{FF2B5EF4-FFF2-40B4-BE49-F238E27FC236}">
                  <a16:creationId xmlns:a16="http://schemas.microsoft.com/office/drawing/2014/main" id="{D2D719C5-E409-4CA4-90A6-D66E2F6D3E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$ḷiḍe">
              <a:extLst>
                <a:ext uri="{FF2B5EF4-FFF2-40B4-BE49-F238E27FC236}">
                  <a16:creationId xmlns:a16="http://schemas.microsoft.com/office/drawing/2014/main" id="{3E2FF3B1-C707-409B-B6CE-CE026904AE4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ṡļïdè">
              <a:extLst>
                <a:ext uri="{FF2B5EF4-FFF2-40B4-BE49-F238E27FC236}">
                  <a16:creationId xmlns:a16="http://schemas.microsoft.com/office/drawing/2014/main" id="{B22B22B4-D76A-47E8-98CA-1D9964A480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ŝḻíḓê">
              <a:extLst>
                <a:ext uri="{FF2B5EF4-FFF2-40B4-BE49-F238E27FC236}">
                  <a16:creationId xmlns:a16="http://schemas.microsoft.com/office/drawing/2014/main" id="{52B78DFC-771B-4ED6-9152-C6CAB50A7C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sľîḑê">
              <a:extLst>
                <a:ext uri="{FF2B5EF4-FFF2-40B4-BE49-F238E27FC236}">
                  <a16:creationId xmlns:a16="http://schemas.microsoft.com/office/drawing/2014/main" id="{D54BC1A3-4E6B-4478-81D4-9CABE0DEEF1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11A97CD2-57C4-49CF-9958-FEE095E54FBD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CF2AB636-A996-4777-8770-D5D42319C10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2" name="直接连接符 371">
            <a:extLst>
              <a:ext uri="{FF2B5EF4-FFF2-40B4-BE49-F238E27FC236}">
                <a16:creationId xmlns:a16="http://schemas.microsoft.com/office/drawing/2014/main" id="{63BBD37C-4AA8-454C-B7C8-74B2314BE05A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A42789C4-D058-494B-B300-7BCD4AA463B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îśliďe">
              <a:extLst>
                <a:ext uri="{FF2B5EF4-FFF2-40B4-BE49-F238E27FC236}">
                  <a16:creationId xmlns:a16="http://schemas.microsoft.com/office/drawing/2014/main" id="{07A26128-4B19-4B21-A497-420CC59146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ḻíḍé">
              <a:extLst>
                <a:ext uri="{FF2B5EF4-FFF2-40B4-BE49-F238E27FC236}">
                  <a16:creationId xmlns:a16="http://schemas.microsoft.com/office/drawing/2014/main" id="{C3A1523B-E3DF-4BEC-8839-F0A5B32B4AC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ṥḻïḓé">
              <a:extLst>
                <a:ext uri="{FF2B5EF4-FFF2-40B4-BE49-F238E27FC236}">
                  <a16:creationId xmlns:a16="http://schemas.microsoft.com/office/drawing/2014/main" id="{6C610D28-C372-4B13-B085-B9CCD828EC1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$ḷíḋè">
              <a:extLst>
                <a:ext uri="{FF2B5EF4-FFF2-40B4-BE49-F238E27FC236}">
                  <a16:creationId xmlns:a16="http://schemas.microsoft.com/office/drawing/2014/main" id="{3133118A-17E5-48F6-8E7A-E3D5CF33EF1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$ḷiḍe">
              <a:extLst>
                <a:ext uri="{FF2B5EF4-FFF2-40B4-BE49-F238E27FC236}">
                  <a16:creationId xmlns:a16="http://schemas.microsoft.com/office/drawing/2014/main" id="{1954A234-3823-4D0D-9778-C072AF85372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ṡļïdè">
              <a:extLst>
                <a:ext uri="{FF2B5EF4-FFF2-40B4-BE49-F238E27FC236}">
                  <a16:creationId xmlns:a16="http://schemas.microsoft.com/office/drawing/2014/main" id="{8C6E5137-0E88-47B0-841C-73887C17562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ŝḻíḓê">
              <a:extLst>
                <a:ext uri="{FF2B5EF4-FFF2-40B4-BE49-F238E27FC236}">
                  <a16:creationId xmlns:a16="http://schemas.microsoft.com/office/drawing/2014/main" id="{2ED8CBF2-F7DF-4559-A540-44F34F9B29E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sľîḑê">
              <a:extLst>
                <a:ext uri="{FF2B5EF4-FFF2-40B4-BE49-F238E27FC236}">
                  <a16:creationId xmlns:a16="http://schemas.microsoft.com/office/drawing/2014/main" id="{4B790121-4234-4479-93EC-78E475483B4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2" name="椭圆 381">
            <a:extLst>
              <a:ext uri="{FF2B5EF4-FFF2-40B4-BE49-F238E27FC236}">
                <a16:creationId xmlns:a16="http://schemas.microsoft.com/office/drawing/2014/main" id="{BC288F44-E38B-4BB8-A576-D7843BDA18D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文本占位符 163">
            <a:extLst>
              <a:ext uri="{FF2B5EF4-FFF2-40B4-BE49-F238E27FC236}">
                <a16:creationId xmlns:a16="http://schemas.microsoft.com/office/drawing/2014/main" id="{B057B461-BFDC-419B-B641-03C9934A1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32014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D482DE6-3489-4907-9FDA-770B51D69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2" y="368954"/>
            <a:ext cx="5848836" cy="7311044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19EEC020-8902-408A-A974-A35D306AA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EA1E82-24B7-4916-8548-7E40650C9D1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5503367D-0C52-4619-9964-D48985C24EE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FF6EFBF8-D00C-4E1B-B468-08CBEE9A875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BF40132F-18C6-4C6A-AA46-B227CBC92AC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DF4C7040-D33F-4165-8F79-589A92422D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4424AB16-D945-4826-B97D-3D42C549FEB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E61CA400-355A-4317-B08E-1CB85707280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8EDFD128-63DF-4288-9683-84A925DC4E0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AB0477E9-BD9E-4246-A132-D5F20630939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D1CFD2F0-0693-4B13-98F7-081A185F99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171" y="2057399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DEB77718-AD3A-406D-8C3B-D540E7062A2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10158A2-3A34-4A1D-90A2-E5A46CBB02BD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690D2E7C-1FCF-4D6E-9437-A6F3A3AE6358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33818FBF-1765-4D66-A5E9-236866CC127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177D50D2-8940-4EE1-AC67-E08E990A9AEE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E3A645A-25F0-4F8C-AB45-3B0DBA8E44D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27D80C56-CBDC-4797-8BD8-A1AA992B97C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405223AB-E4EF-483E-808D-4C16662F59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5B412A83-390F-4349-B16C-897209ABF61D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F710789F-6A9E-4C9B-80B8-C6B70CB66EC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254BEA57-590C-4A8F-823F-BD2366783D1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441438F4-2FE7-426C-8D53-8178A3FD50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5A7D7659-6808-49DE-9601-FB95575A5EE5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0BBF300-7D51-459A-BA7E-E779BAB95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68785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>
            <a:extLst>
              <a:ext uri="{FF2B5EF4-FFF2-40B4-BE49-F238E27FC236}">
                <a16:creationId xmlns:a16="http://schemas.microsoft.com/office/drawing/2014/main" id="{F540BDE6-E5D0-4250-83C1-4140808E22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0476" y="2352675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DA9FEB-E3F4-46A3-9929-6B2BA9D7EC04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1195D9FD-891B-44F1-B20E-67ECB2BC4A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425BBE86-BB0C-42B5-A522-8C3AF34CCF4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C47C1DE8-FADA-49AD-815D-FF026D28EFF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71C8337C-D53C-4627-8A03-10D937D64F2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BBD11B76-CC46-455E-AEA5-6CD3272DDF2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C01B95BB-B68D-4F16-BB5C-7A03B6CE20F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279B8CD3-B1A6-49F2-BD1A-4E8EAA03E0F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943E8A3F-8C45-487B-BF65-BD343376856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51735B88-50CB-47CD-A49E-4D89D986D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>
            <a:extLst>
              <a:ext uri="{FF2B5EF4-FFF2-40B4-BE49-F238E27FC236}">
                <a16:creationId xmlns:a16="http://schemas.microsoft.com/office/drawing/2014/main" id="{5F1639E9-7C97-4EE6-A573-200FBA5B520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7790C41-31A0-4ABC-B190-6CB114DD2490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872F3912-ABA9-48FB-8699-28B0E67EA9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868A7A73-5ABC-4313-8567-38752A2E4A2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6301E0BA-FC37-4122-8ED5-B7BF8F4FC18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23F99EF-5799-4AAC-AC50-4FC7575DFCE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CF0F63AB-9F2D-44C5-AE59-F189C105D2B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714C91D0-66BA-4042-B134-D4ED725881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4D3C7803-433B-488D-B30D-26009671D2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6048D35D-8237-4961-8668-704B168E15A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ED6DF677-33B1-4EFC-8240-71BB71B67D0E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73425A2F-6A40-4B5F-B5E9-388538FB7F2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C37B34DD-12DB-445F-8E1A-DCF3499ECC5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6CB49CE-AB35-44EC-A55F-EB60B4BFEC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693564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7EDB1B9-A854-4203-B77F-B61D463DBB1B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35DD738A-7624-4463-B38A-258A2719E2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BF44F3D1-94C5-40DA-A758-3F5925E6383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6F584386-AD1B-4957-9276-0969EC306FA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651348A-9E4F-40B6-89B9-5BCD7A447BE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90414720-4042-48E8-9DD7-46B2C791471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7916F5F1-E3AE-42D4-A813-3742FC77CACB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6012D1CC-FD09-488B-B770-858C319C289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7BEBA14A-4678-4359-8335-E2EE1BEA54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4" name="图片 123">
            <a:extLst>
              <a:ext uri="{FF2B5EF4-FFF2-40B4-BE49-F238E27FC236}">
                <a16:creationId xmlns:a16="http://schemas.microsoft.com/office/drawing/2014/main" id="{BA370D12-EC88-4CFC-9102-DB908E82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>
            <a:extLst>
              <a:ext uri="{FF2B5EF4-FFF2-40B4-BE49-F238E27FC236}">
                <a16:creationId xmlns:a16="http://schemas.microsoft.com/office/drawing/2014/main" id="{42DB3125-7314-4156-9D74-A41A6FD85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701" y="1123952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F035BB5F-8020-463D-AFA2-44CE626330C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2F9ED512-A3A8-41A1-A2CE-48413529FEE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1C5BA3E7-496D-4EFC-852D-B973DAEFDB6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D614F05B-B81D-4E5F-BAFA-BF4E3B66839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îśliďe">
              <a:extLst>
                <a:ext uri="{FF2B5EF4-FFF2-40B4-BE49-F238E27FC236}">
                  <a16:creationId xmlns:a16="http://schemas.microsoft.com/office/drawing/2014/main" id="{1DC1DADC-46E0-41DD-A66E-EE95836D25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íšḻíḍé">
              <a:extLst>
                <a:ext uri="{FF2B5EF4-FFF2-40B4-BE49-F238E27FC236}">
                  <a16:creationId xmlns:a16="http://schemas.microsoft.com/office/drawing/2014/main" id="{B388DAA0-B70F-4C44-A053-9005D516763A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ḻïḓé">
              <a:extLst>
                <a:ext uri="{FF2B5EF4-FFF2-40B4-BE49-F238E27FC236}">
                  <a16:creationId xmlns:a16="http://schemas.microsoft.com/office/drawing/2014/main" id="{3DB94F85-37E8-4506-AFE0-EC5B80B5D4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$ḷíḋè">
              <a:extLst>
                <a:ext uri="{FF2B5EF4-FFF2-40B4-BE49-F238E27FC236}">
                  <a16:creationId xmlns:a16="http://schemas.microsoft.com/office/drawing/2014/main" id="{FC8B828A-3469-42D8-952A-66FC5CCC34E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$ḷiḍe">
              <a:extLst>
                <a:ext uri="{FF2B5EF4-FFF2-40B4-BE49-F238E27FC236}">
                  <a16:creationId xmlns:a16="http://schemas.microsoft.com/office/drawing/2014/main" id="{CD01555A-E3E2-480E-AB04-402932DB9F7E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ïṡļïdè">
              <a:extLst>
                <a:ext uri="{FF2B5EF4-FFF2-40B4-BE49-F238E27FC236}">
                  <a16:creationId xmlns:a16="http://schemas.microsoft.com/office/drawing/2014/main" id="{D555D095-146B-4A3C-BDBE-DCB084F3855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ŝḻíḓê">
              <a:extLst>
                <a:ext uri="{FF2B5EF4-FFF2-40B4-BE49-F238E27FC236}">
                  <a16:creationId xmlns:a16="http://schemas.microsoft.com/office/drawing/2014/main" id="{9013C83C-43D9-4C7B-87D9-27E60034399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isľîḑê">
              <a:extLst>
                <a:ext uri="{FF2B5EF4-FFF2-40B4-BE49-F238E27FC236}">
                  <a16:creationId xmlns:a16="http://schemas.microsoft.com/office/drawing/2014/main" id="{6E5E5F79-2674-44C6-837E-9903BB542F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4" name="椭圆 353">
            <a:extLst>
              <a:ext uri="{FF2B5EF4-FFF2-40B4-BE49-F238E27FC236}">
                <a16:creationId xmlns:a16="http://schemas.microsoft.com/office/drawing/2014/main" id="{6FD8E487-B46D-44FA-B429-69A86521509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文本占位符 163">
            <a:extLst>
              <a:ext uri="{FF2B5EF4-FFF2-40B4-BE49-F238E27FC236}">
                <a16:creationId xmlns:a16="http://schemas.microsoft.com/office/drawing/2014/main" id="{B7BC2190-A745-4431-92FD-ECBCE4BC6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678974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A9CAC4A-865E-49E3-8731-FCABCC67D6B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6D0E3A22-DF41-49B9-BDC7-6AEAE277729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D2502648-AA34-4D64-9E31-2927043C574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F5C42EC3-F124-46E3-802C-283810436846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127877A-C948-4605-AC7A-6394FDC2874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D9BDE8C1-4B90-4166-81BB-04EBE9EF4D98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CA8027DB-98A9-4909-8032-7BCDF8D904A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F6839995-F008-484C-8BC3-91C01EFF9F5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B00D56CC-10C2-40DF-8498-36360BA8729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24D1203-8E71-42D8-ADE3-A64DC13C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1EB2C21-849F-4F0B-803B-7AC4ABD5DBD1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5E2F30-5949-4ED4-A109-B6B1D781F0F1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540EFFF-5E1E-49DF-B137-28242E9D16B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42CE9E-876D-4052-97ED-AB8CC183D2D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îśliďe">
              <a:extLst>
                <a:ext uri="{FF2B5EF4-FFF2-40B4-BE49-F238E27FC236}">
                  <a16:creationId xmlns:a16="http://schemas.microsoft.com/office/drawing/2014/main" id="{228D3189-D8DA-4DC5-8731-93349BE92B5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ḻíḍé">
              <a:extLst>
                <a:ext uri="{FF2B5EF4-FFF2-40B4-BE49-F238E27FC236}">
                  <a16:creationId xmlns:a16="http://schemas.microsoft.com/office/drawing/2014/main" id="{3725DDB3-E5B7-4A23-A1D5-30D8D6ADB40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ḻïḓé">
              <a:extLst>
                <a:ext uri="{FF2B5EF4-FFF2-40B4-BE49-F238E27FC236}">
                  <a16:creationId xmlns:a16="http://schemas.microsoft.com/office/drawing/2014/main" id="{33785B02-E6CA-41E7-8B7F-EA502F9E91C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ḷíḋè">
              <a:extLst>
                <a:ext uri="{FF2B5EF4-FFF2-40B4-BE49-F238E27FC236}">
                  <a16:creationId xmlns:a16="http://schemas.microsoft.com/office/drawing/2014/main" id="{57EBE7AC-411D-402D-9A9A-55B2BFC58C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iḍe">
              <a:extLst>
                <a:ext uri="{FF2B5EF4-FFF2-40B4-BE49-F238E27FC236}">
                  <a16:creationId xmlns:a16="http://schemas.microsoft.com/office/drawing/2014/main" id="{AF26F0D0-0E60-41C6-8192-45CE0DE76B1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ļïdè">
              <a:extLst>
                <a:ext uri="{FF2B5EF4-FFF2-40B4-BE49-F238E27FC236}">
                  <a16:creationId xmlns:a16="http://schemas.microsoft.com/office/drawing/2014/main" id="{ED54000E-F8F8-4E48-88FE-D68E9701DFB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ŝḻíḓê">
              <a:extLst>
                <a:ext uri="{FF2B5EF4-FFF2-40B4-BE49-F238E27FC236}">
                  <a16:creationId xmlns:a16="http://schemas.microsoft.com/office/drawing/2014/main" id="{3519DFED-4A2B-42AD-AB2C-01E9C8A44A9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ľîḑê">
              <a:extLst>
                <a:ext uri="{FF2B5EF4-FFF2-40B4-BE49-F238E27FC236}">
                  <a16:creationId xmlns:a16="http://schemas.microsoft.com/office/drawing/2014/main" id="{E527C414-F980-4E3F-AC95-B9D4B48DFAC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C54E03BE-357F-42C6-9923-09956954CF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63">
            <a:extLst>
              <a:ext uri="{FF2B5EF4-FFF2-40B4-BE49-F238E27FC236}">
                <a16:creationId xmlns:a16="http://schemas.microsoft.com/office/drawing/2014/main" id="{E09EA8D3-74EF-4CFC-9A60-38BF481F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CFA14D2-01F1-4DF0-B2A6-BFF2575C48A2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614E7815-EC78-4907-8A87-DCDE0DC90BF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BD0E37F9-4D3D-4967-9E1C-C1D0C121C38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9CAD6A8C-6119-4636-AB27-F8E58BA2C5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5507A9F1-086B-4E13-9F9B-F56CB078D80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D4AB0866-5F48-44D5-A280-22C21F085AA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D9733264-9E45-4165-9896-BFB177D56F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C7EC23A6-AB6C-43F9-B691-7291471B871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F0B1D1A0-9307-4007-BBE3-B7E771116B0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F06922-CB66-4BB7-896A-8D2C2B2251EF}"/>
              </a:ext>
            </a:extLst>
          </p:cNvPr>
          <p:cNvGrpSpPr/>
          <p:nvPr userDrawn="1"/>
        </p:nvGrpSpPr>
        <p:grpSpPr>
          <a:xfrm>
            <a:off x="1176251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2B92018-95E0-4552-93E5-22F167C0235D}"/>
                </a:ext>
              </a:extLst>
            </p:cNvPr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ED6ACA3-8385-4BF7-AA4C-AC7A70901023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6850AA-92AC-40DA-996D-814B38D999DD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1531BF-7A9A-4F92-8DE9-424EC0ED5611}"/>
              </a:ext>
            </a:extLst>
          </p:cNvPr>
          <p:cNvGrpSpPr/>
          <p:nvPr userDrawn="1"/>
        </p:nvGrpSpPr>
        <p:grpSpPr>
          <a:xfrm>
            <a:off x="4763139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9244897-C360-48EC-8F3C-A23B73990BBC}"/>
                </a:ext>
              </a:extLst>
            </p:cNvPr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63C52B-A9FA-46B0-9BFA-5AB9EA5C6801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3585078-156E-43B4-9EC2-438E9F02073F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876FA53-4A7A-4FC7-8EEB-60DA5B97336F}"/>
              </a:ext>
            </a:extLst>
          </p:cNvPr>
          <p:cNvGrpSpPr/>
          <p:nvPr userDrawn="1"/>
        </p:nvGrpSpPr>
        <p:grpSpPr>
          <a:xfrm>
            <a:off x="8350027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C406E35-A419-4856-9DCB-5D3A126944FC}"/>
                </a:ext>
              </a:extLst>
            </p:cNvPr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DD0141-A5C0-4BC5-A759-896F71BEF2F0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73B1A69-4248-4082-B253-01A9E418F787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8833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09E687-6FF3-497E-8D2B-0726366B5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B9FB1F-A3CF-4CA9-A9EF-0C48F4A86958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452CF3-21CF-4F76-AD35-B3F9496A01C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EE827E-265E-4523-9A1B-2462FC7787A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3">
            <a:extLst>
              <a:ext uri="{FF2B5EF4-FFF2-40B4-BE49-F238E27FC236}">
                <a16:creationId xmlns:a16="http://schemas.microsoft.com/office/drawing/2014/main" id="{84E4C8C5-8729-407F-88E4-E64D9E5A8F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A719032-0D1F-4457-A6F4-CD326AC586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E857CB-1D67-40E0-9A56-A3291BF50DA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îśliďe">
              <a:extLst>
                <a:ext uri="{FF2B5EF4-FFF2-40B4-BE49-F238E27FC236}">
                  <a16:creationId xmlns:a16="http://schemas.microsoft.com/office/drawing/2014/main" id="{EDD6936A-E126-457C-9B28-47B3FED2654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ḻíḍé">
              <a:extLst>
                <a:ext uri="{FF2B5EF4-FFF2-40B4-BE49-F238E27FC236}">
                  <a16:creationId xmlns:a16="http://schemas.microsoft.com/office/drawing/2014/main" id="{70E56523-74B0-4F94-AA1C-DE8A7B3B6EF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ṥḻïḓé">
              <a:extLst>
                <a:ext uri="{FF2B5EF4-FFF2-40B4-BE49-F238E27FC236}">
                  <a16:creationId xmlns:a16="http://schemas.microsoft.com/office/drawing/2014/main" id="{21321976-BA9B-4E34-8E85-5D3CDB97A0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ḷíḋè">
              <a:extLst>
                <a:ext uri="{FF2B5EF4-FFF2-40B4-BE49-F238E27FC236}">
                  <a16:creationId xmlns:a16="http://schemas.microsoft.com/office/drawing/2014/main" id="{2943ADE6-39AA-4335-9F6A-54AE5B453C5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ḷiḍe">
              <a:extLst>
                <a:ext uri="{FF2B5EF4-FFF2-40B4-BE49-F238E27FC236}">
                  <a16:creationId xmlns:a16="http://schemas.microsoft.com/office/drawing/2014/main" id="{31F0CBAE-4361-4C06-ABD8-552E55255E4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ļïdè">
              <a:extLst>
                <a:ext uri="{FF2B5EF4-FFF2-40B4-BE49-F238E27FC236}">
                  <a16:creationId xmlns:a16="http://schemas.microsoft.com/office/drawing/2014/main" id="{BC199AEB-7B5B-4708-97DC-0B9BEDB04A2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ŝḻíḓê">
              <a:extLst>
                <a:ext uri="{FF2B5EF4-FFF2-40B4-BE49-F238E27FC236}">
                  <a16:creationId xmlns:a16="http://schemas.microsoft.com/office/drawing/2014/main" id="{1B8A1C35-C9EF-4011-ABEA-244F3FC19D2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ľîḑê">
              <a:extLst>
                <a:ext uri="{FF2B5EF4-FFF2-40B4-BE49-F238E27FC236}">
                  <a16:creationId xmlns:a16="http://schemas.microsoft.com/office/drawing/2014/main" id="{50EAE709-8FFA-4B75-9F56-9CF7FFD0E70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215F96B7-1B6D-45C7-89C4-1B1CB521F90F}"/>
              </a:ext>
            </a:extLst>
          </p:cNvPr>
          <p:cNvSpPr/>
          <p:nvPr userDrawn="1"/>
        </p:nvSpPr>
        <p:spPr>
          <a:xfrm>
            <a:off x="-6350" y="1498600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5FE387-D85A-4629-A68D-0B405174E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/>
          <a:stretch/>
        </p:blipFill>
        <p:spPr>
          <a:xfrm>
            <a:off x="1138462" y="958941"/>
            <a:ext cx="3019881" cy="5158438"/>
          </a:xfrm>
          <a:prstGeom prst="rect">
            <a:avLst/>
          </a:prstGeom>
        </p:spPr>
      </p:pic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4E141A2D-B968-450E-8E30-996219BECC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4799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02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0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5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:p15="http://schemas.microsoft.com/office/powerpoint/2012/main" xmlns="">
      <p:transition spd="slow" advClick="0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343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48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740F6025-3196-4FA0-83DC-EE1179AC9D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42829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B5D204-87E5-427E-BB02-DA7D22EC0A2F}"/>
              </a:ext>
            </a:extLst>
          </p:cNvPr>
          <p:cNvSpPr txBox="1"/>
          <p:nvPr/>
        </p:nvSpPr>
        <p:spPr>
          <a:xfrm rot="16200000">
            <a:off x="562328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371450-7476-4869-ABD4-D78E4EFF9B2C}"/>
              </a:ext>
            </a:extLst>
          </p:cNvPr>
          <p:cNvCxnSpPr>
            <a:cxnSpLocks/>
          </p:cNvCxnSpPr>
          <p:nvPr/>
        </p:nvCxnSpPr>
        <p:spPr>
          <a:xfrm>
            <a:off x="660400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0BFB36-33E5-4B00-AFFA-3D114104E615}"/>
              </a:ext>
            </a:extLst>
          </p:cNvPr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885CF53-AFA6-4BCD-ACD7-C936DAB2DCCB}"/>
              </a:ext>
            </a:extLst>
          </p:cNvPr>
          <p:cNvCxnSpPr>
            <a:cxnSpLocks/>
          </p:cNvCxnSpPr>
          <p:nvPr/>
        </p:nvCxnSpPr>
        <p:spPr>
          <a:xfrm>
            <a:off x="4707991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B1AFA5B-9366-4E92-A1A8-650789D6FE27}"/>
              </a:ext>
            </a:extLst>
          </p:cNvPr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A026E9-295E-4DD0-A1A7-24F2752DF1F0}"/>
              </a:ext>
            </a:extLst>
          </p:cNvPr>
          <p:cNvCxnSpPr>
            <a:cxnSpLocks/>
          </p:cNvCxnSpPr>
          <p:nvPr/>
        </p:nvCxnSpPr>
        <p:spPr>
          <a:xfrm>
            <a:off x="9141483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9EE7BA2-3D72-40FD-9831-242C8E3234EE}"/>
              </a:ext>
            </a:extLst>
          </p:cNvPr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14D238C-5295-460B-9F73-0A6C665AADEE}"/>
              </a:ext>
            </a:extLst>
          </p:cNvPr>
          <p:cNvCxnSpPr>
            <a:cxnSpLocks/>
          </p:cNvCxnSpPr>
          <p:nvPr/>
        </p:nvCxnSpPr>
        <p:spPr>
          <a:xfrm>
            <a:off x="3075914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0F8935-A799-464B-A969-50F10DC9224E}"/>
              </a:ext>
            </a:extLst>
          </p:cNvPr>
          <p:cNvSpPr txBox="1"/>
          <p:nvPr/>
        </p:nvSpPr>
        <p:spPr>
          <a:xfrm rot="16200000">
            <a:off x="7025433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7022D4-18C5-4008-AC4D-9CB858B782B3}"/>
              </a:ext>
            </a:extLst>
          </p:cNvPr>
          <p:cNvCxnSpPr>
            <a:cxnSpLocks/>
          </p:cNvCxnSpPr>
          <p:nvPr/>
        </p:nvCxnSpPr>
        <p:spPr>
          <a:xfrm>
            <a:off x="7123505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8AAFBE5E-9951-468D-842C-C373B57E1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157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56" name="文本占位符 48">
            <a:extLst>
              <a:ext uri="{FF2B5EF4-FFF2-40B4-BE49-F238E27FC236}">
                <a16:creationId xmlns:a16="http://schemas.microsoft.com/office/drawing/2014/main" id="{22B6D61A-4B56-40D1-9606-DE6C1B116D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30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1" name="文本占位符 48">
            <a:extLst>
              <a:ext uri="{FF2B5EF4-FFF2-40B4-BE49-F238E27FC236}">
                <a16:creationId xmlns:a16="http://schemas.microsoft.com/office/drawing/2014/main" id="{BB7DBF4A-F336-4D0E-AEAA-442EF57D61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94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3" name="文本占位符 48">
            <a:extLst>
              <a:ext uri="{FF2B5EF4-FFF2-40B4-BE49-F238E27FC236}">
                <a16:creationId xmlns:a16="http://schemas.microsoft.com/office/drawing/2014/main" id="{ABAC8E71-7622-44BD-B9EF-FB2DDE2DEC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8375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5" name="文本占位符 48">
            <a:extLst>
              <a:ext uri="{FF2B5EF4-FFF2-40B4-BE49-F238E27FC236}">
                <a16:creationId xmlns:a16="http://schemas.microsoft.com/office/drawing/2014/main" id="{BF93E37B-BAE5-44B2-9D04-125CCAB6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5966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89036F-78DA-4278-A853-444342F03DB3}"/>
              </a:ext>
            </a:extLst>
          </p:cNvPr>
          <p:cNvGrpSpPr/>
          <p:nvPr userDrawn="1"/>
        </p:nvGrpSpPr>
        <p:grpSpPr>
          <a:xfrm>
            <a:off x="2539883" y="241326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îśliďe">
              <a:extLst>
                <a:ext uri="{FF2B5EF4-FFF2-40B4-BE49-F238E27FC236}">
                  <a16:creationId xmlns:a16="http://schemas.microsoft.com/office/drawing/2014/main" id="{14FFDB68-D4A2-4EF1-B52B-39615FA1529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ḻíḍé">
              <a:extLst>
                <a:ext uri="{FF2B5EF4-FFF2-40B4-BE49-F238E27FC236}">
                  <a16:creationId xmlns:a16="http://schemas.microsoft.com/office/drawing/2014/main" id="{0AB45B29-6AB1-4C60-9DD1-33AF43FFA1E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ṥḻïḓé">
              <a:extLst>
                <a:ext uri="{FF2B5EF4-FFF2-40B4-BE49-F238E27FC236}">
                  <a16:creationId xmlns:a16="http://schemas.microsoft.com/office/drawing/2014/main" id="{CD99A818-0C1D-482E-A96C-917036EBFF9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íḋè">
              <a:extLst>
                <a:ext uri="{FF2B5EF4-FFF2-40B4-BE49-F238E27FC236}">
                  <a16:creationId xmlns:a16="http://schemas.microsoft.com/office/drawing/2014/main" id="{220B3C49-5424-4D5C-B740-92DDFE0807A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iḍe">
              <a:extLst>
                <a:ext uri="{FF2B5EF4-FFF2-40B4-BE49-F238E27FC236}">
                  <a16:creationId xmlns:a16="http://schemas.microsoft.com/office/drawing/2014/main" id="{29EBB59F-1A1E-4BEC-B5EF-DE011D905D0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ṡļïdè">
              <a:extLst>
                <a:ext uri="{FF2B5EF4-FFF2-40B4-BE49-F238E27FC236}">
                  <a16:creationId xmlns:a16="http://schemas.microsoft.com/office/drawing/2014/main" id="{62EA3F3B-BAF9-4E7B-B86E-52EAD2AA10B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ḻíḓê">
              <a:extLst>
                <a:ext uri="{FF2B5EF4-FFF2-40B4-BE49-F238E27FC236}">
                  <a16:creationId xmlns:a16="http://schemas.microsoft.com/office/drawing/2014/main" id="{FB650BD5-0822-472D-B58F-AE9450B041D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îḑê">
              <a:extLst>
                <a:ext uri="{FF2B5EF4-FFF2-40B4-BE49-F238E27FC236}">
                  <a16:creationId xmlns:a16="http://schemas.microsoft.com/office/drawing/2014/main" id="{09B8C62F-2EFC-4D33-851E-989224FE0B5C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94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AE66B26-FD1C-4615-AFBA-EC01DC5A6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6409" y="322405"/>
            <a:ext cx="6540686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783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12453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11324" y="3436355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84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C9513911-6F82-465B-AA1D-A50590958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27498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395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36629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438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15DC2A65-FE98-4711-9BCC-2CEE396972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498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0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09946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36724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4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FC237A11-D652-4937-8A62-5371D6867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1207371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707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510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234">
          <p15:clr>
            <a:srgbClr val="FBAE40"/>
          </p15:clr>
        </p15:guide>
        <p15:guide id="4" orient="horz" pos="1933">
          <p15:clr>
            <a:srgbClr val="FBAE40"/>
          </p15:clr>
        </p15:guide>
        <p15:guide id="5" orient="horz" pos="238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0">
            <a:extLst>
              <a:ext uri="{FF2B5EF4-FFF2-40B4-BE49-F238E27FC236}">
                <a16:creationId xmlns:a16="http://schemas.microsoft.com/office/drawing/2014/main" id="{35313B20-8690-4136-A1F3-47CF2D2E1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E68DCC-3FD5-47C1-AFCE-A8CBA6C16AB7}"/>
              </a:ext>
            </a:extLst>
          </p:cNvPr>
          <p:cNvCxnSpPr>
            <a:cxnSpLocks/>
          </p:cNvCxnSpPr>
          <p:nvPr userDrawn="1"/>
        </p:nvCxnSpPr>
        <p:spPr>
          <a:xfrm>
            <a:off x="1626978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9C424561-9732-440B-AB95-190BCC88D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27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A8E70DD-B9AA-401F-9F1E-D97B8C26A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26978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3F042AC-770A-4123-8A4B-A2ADC3C86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6978" y="4646022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B56CCC1-ACA5-4C89-AF09-34F0893C245F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A6FC628-761A-4B9D-B9A9-FBF5C3E43D27}"/>
              </a:ext>
            </a:extLst>
          </p:cNvPr>
          <p:cNvGrpSpPr/>
          <p:nvPr userDrawn="1"/>
        </p:nvGrpSpPr>
        <p:grpSpPr>
          <a:xfrm>
            <a:off x="660401" y="439644"/>
            <a:ext cx="966578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4964739B-F193-4C9B-9600-A6BB3270366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05F18555-B9F4-4238-B849-F4ACE5A3C87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AA558284-346E-499C-B4D2-013EA57A53D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A9668D34-6F9C-40AF-BD4E-0B221468C6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E56324-F00A-470C-BC5C-8EED2254734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F6414755-474B-4557-BEBE-B01CBF06F838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2CFE885F-1278-4915-B764-4876D079105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ľîḑê">
              <a:extLst>
                <a:ext uri="{FF2B5EF4-FFF2-40B4-BE49-F238E27FC236}">
                  <a16:creationId xmlns:a16="http://schemas.microsoft.com/office/drawing/2014/main" id="{DFC7FD85-FA4D-4D1C-8647-E1BA23B9F02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593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13776D83-9121-487D-A7ED-9C20A7347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B3C25A68-AD4D-4079-835C-08450F3BB764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4D28F76-DF40-4388-9DA7-9EE4C513A516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C99B26D8-2643-44DC-B5E7-FAFF384766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占位符 163">
            <a:extLst>
              <a:ext uri="{FF2B5EF4-FFF2-40B4-BE49-F238E27FC236}">
                <a16:creationId xmlns:a16="http://schemas.microsoft.com/office/drawing/2014/main" id="{FB1CF7D9-3AF3-4B69-93BC-184D5C1A583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DF36D376-C633-4FC3-A794-52336E7CD06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C880A74-95D2-486E-88F0-7B63631B951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îśliďe">
              <a:extLst>
                <a:ext uri="{FF2B5EF4-FFF2-40B4-BE49-F238E27FC236}">
                  <a16:creationId xmlns:a16="http://schemas.microsoft.com/office/drawing/2014/main" id="{ED2BDFF9-0084-4885-A9E5-43AF06C0D73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šḻíḍé">
              <a:extLst>
                <a:ext uri="{FF2B5EF4-FFF2-40B4-BE49-F238E27FC236}">
                  <a16:creationId xmlns:a16="http://schemas.microsoft.com/office/drawing/2014/main" id="{C0A46737-19ED-48C8-829E-E3901C0E3D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ṥḻïḓé">
              <a:extLst>
                <a:ext uri="{FF2B5EF4-FFF2-40B4-BE49-F238E27FC236}">
                  <a16:creationId xmlns:a16="http://schemas.microsoft.com/office/drawing/2014/main" id="{1E4D9741-32E1-4390-BDFD-369B5E5B8EF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$ḷíḋè">
              <a:extLst>
                <a:ext uri="{FF2B5EF4-FFF2-40B4-BE49-F238E27FC236}">
                  <a16:creationId xmlns:a16="http://schemas.microsoft.com/office/drawing/2014/main" id="{1A3E3C42-5720-4C54-BE49-54161595681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$ḷiḍe">
              <a:extLst>
                <a:ext uri="{FF2B5EF4-FFF2-40B4-BE49-F238E27FC236}">
                  <a16:creationId xmlns:a16="http://schemas.microsoft.com/office/drawing/2014/main" id="{C73BBF15-75A1-48DB-B8E8-928413E7220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ṡļïdè">
              <a:extLst>
                <a:ext uri="{FF2B5EF4-FFF2-40B4-BE49-F238E27FC236}">
                  <a16:creationId xmlns:a16="http://schemas.microsoft.com/office/drawing/2014/main" id="{FC002ACE-A1AF-43FA-BE5A-52DB0A175F9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ŝḻíḓê">
              <a:extLst>
                <a:ext uri="{FF2B5EF4-FFF2-40B4-BE49-F238E27FC236}">
                  <a16:creationId xmlns:a16="http://schemas.microsoft.com/office/drawing/2014/main" id="{7E83EF4E-8255-4A54-919D-96F33CDE0EE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sľîḑê">
              <a:extLst>
                <a:ext uri="{FF2B5EF4-FFF2-40B4-BE49-F238E27FC236}">
                  <a16:creationId xmlns:a16="http://schemas.microsoft.com/office/drawing/2014/main" id="{FBCD47E7-AD51-4747-B593-899B4A61EF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2301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6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50" r:id="rId3"/>
    <p:sldLayoutId id="2147483668" r:id="rId4"/>
    <p:sldLayoutId id="2147483669" r:id="rId5"/>
    <p:sldLayoutId id="2147483670" r:id="rId6"/>
    <p:sldLayoutId id="2147483671" r:id="rId7"/>
    <p:sldLayoutId id="2147483664" r:id="rId8"/>
    <p:sldLayoutId id="2147483649" r:id="rId9"/>
    <p:sldLayoutId id="2147483660" r:id="rId10"/>
    <p:sldLayoutId id="2147483661" r:id="rId11"/>
    <p:sldLayoutId id="2147483662" r:id="rId12"/>
    <p:sldLayoutId id="2147483652" r:id="rId13"/>
    <p:sldLayoutId id="2147483672" r:id="rId14"/>
    <p:sldLayoutId id="2147483654" r:id="rId15"/>
    <p:sldLayoutId id="2147483653" r:id="rId16"/>
    <p:sldLayoutId id="2147483656" r:id="rId17"/>
    <p:sldLayoutId id="2147483657" r:id="rId18"/>
    <p:sldLayoutId id="2147483658" r:id="rId19"/>
    <p:sldLayoutId id="2147483659" r:id="rId20"/>
    <p:sldLayoutId id="2147483665" r:id="rId21"/>
    <p:sldLayoutId id="2147483666" r:id="rId22"/>
    <p:sldLayoutId id="2147483667" r:id="rId23"/>
    <p:sldLayoutId id="2147483673" r:id="rId24"/>
    <p:sldLayoutId id="2147483674" r:id="rId25"/>
    <p:sldLayoutId id="2147483681" r:id="rId26"/>
    <p:sldLayoutId id="2147483682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06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70.png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hyperlink" Target="http://www.nature.com/nature/journal/v529/n7587/full/nature16961.html" TargetMode="External"/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9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wmf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3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9.png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3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71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0.png"/><Relationship Id="rId5" Type="http://schemas.openxmlformats.org/officeDocument/2006/relationships/image" Target="../media/image76.png"/><Relationship Id="rId4" Type="http://schemas.openxmlformats.org/officeDocument/2006/relationships/image" Target="../media/image400.png"/><Relationship Id="rId9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8.g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0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8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0.png"/><Relationship Id="rId5" Type="http://schemas.openxmlformats.org/officeDocument/2006/relationships/image" Target="../media/image830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4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5.png"/><Relationship Id="rId5" Type="http://schemas.openxmlformats.org/officeDocument/2006/relationships/image" Target="../media/image129.png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5.png"/><Relationship Id="rId5" Type="http://schemas.openxmlformats.org/officeDocument/2006/relationships/image" Target="../media/image132.pn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1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36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0.png"/><Relationship Id="rId4" Type="http://schemas.openxmlformats.org/officeDocument/2006/relationships/image" Target="../media/image1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2.png"/><Relationship Id="rId5" Type="http://schemas.openxmlformats.org/officeDocument/2006/relationships/image" Target="../media/image169.png"/><Relationship Id="rId4" Type="http://schemas.openxmlformats.org/officeDocument/2006/relationships/image" Target="../media/image1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3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2.png"/><Relationship Id="rId4" Type="http://schemas.openxmlformats.org/officeDocument/2006/relationships/image" Target="../media/image12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5.png"/><Relationship Id="rId4" Type="http://schemas.openxmlformats.org/officeDocument/2006/relationships/image" Target="../media/image19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1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0.png"/><Relationship Id="rId4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8.png"/><Relationship Id="rId4" Type="http://schemas.openxmlformats.org/officeDocument/2006/relationships/image" Target="../media/image20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4.png"/><Relationship Id="rId4" Type="http://schemas.openxmlformats.org/officeDocument/2006/relationships/image" Target="../media/image21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/>
          <p:cNvSpPr txBox="1"/>
          <p:nvPr/>
        </p:nvSpPr>
        <p:spPr>
          <a:xfrm>
            <a:off x="1776520" y="2840735"/>
            <a:ext cx="8741616" cy="1354218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zh-CN" altLang="en-US" sz="7998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zh-CN" sz="7998" b="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5647" y="4372218"/>
            <a:ext cx="7340708" cy="400012"/>
          </a:xfrm>
          <a:prstGeom prst="rect">
            <a:avLst/>
          </a:prstGeom>
          <a:solidFill>
            <a:srgbClr val="0072C7"/>
          </a:solidFill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</a:t>
            </a:r>
            <a:endParaRPr lang="zh-CN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331828" y="4194952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2331828" y="2683134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pic>
        <p:nvPicPr>
          <p:cNvPr id="6" name="久石让 - Summ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6163" y="-1659566"/>
            <a:ext cx="812506" cy="81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332049" y="413598"/>
            <a:ext cx="3527904" cy="217922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9888C-E133-43D9-A638-B5C95925B91C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692AD209-2F0D-DE2E-9CA0-11C6A2A1B707}"/>
              </a:ext>
            </a:extLst>
          </p:cNvPr>
          <p:cNvSpPr txBox="1"/>
          <p:nvPr/>
        </p:nvSpPr>
        <p:spPr>
          <a:xfrm>
            <a:off x="4204378" y="5048411"/>
            <a:ext cx="5945338" cy="1600406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授课老师：刘雪明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       话：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18040598577</a:t>
            </a: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办  公  室：</a:t>
            </a:r>
            <a:r>
              <a:rPr lang="zh-CN" alt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南一楼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303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室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邮       箱：</a:t>
            </a:r>
            <a:r>
              <a:rPr lang="en-US" altLang="zh-CN" sz="2400" b="1" i="1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xm_liu@hust.edu.cn</a:t>
            </a:r>
            <a:endParaRPr lang="en-US" sz="2400" b="1" i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88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651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151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51"/>
                            </p:stCondLst>
                            <p:childTnLst>
                              <p:par>
                                <p:cTn id="29" presetID="56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  <p:bldP spid="18" grpId="0" animBg="1"/>
      <p:bldP spid="3" grpId="0"/>
    </p:bldLst>
  </p:timing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12E9130-CBC0-4FBA-A130-1473C5B9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25" y="1886400"/>
            <a:ext cx="4982875" cy="3313333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1.2</a:t>
            </a:r>
            <a:r>
              <a:rPr lang="zh-CN" altLang="en-US" sz="4000" dirty="0"/>
              <a:t>、强化学习术语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1B0DD5-9285-4B41-B789-1A89C32D174D}"/>
              </a:ext>
            </a:extLst>
          </p:cNvPr>
          <p:cNvSpPr txBox="1"/>
          <p:nvPr/>
        </p:nvSpPr>
        <p:spPr>
          <a:xfrm>
            <a:off x="714475" y="973263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状态转移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3E1711-651B-4A98-B2C0-7B2D8723758E}"/>
              </a:ext>
            </a:extLst>
          </p:cNvPr>
          <p:cNvSpPr/>
          <p:nvPr/>
        </p:nvSpPr>
        <p:spPr>
          <a:xfrm>
            <a:off x="6096000" y="2062480"/>
            <a:ext cx="1635760" cy="6331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B050"/>
                </a:solidFill>
              </a:rPr>
              <a:t>上一个状态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4E973A-8169-4EF1-AF84-EA0A44500A2E}"/>
              </a:ext>
            </a:extLst>
          </p:cNvPr>
          <p:cNvSpPr/>
          <p:nvPr/>
        </p:nvSpPr>
        <p:spPr>
          <a:xfrm>
            <a:off x="9601200" y="2062479"/>
            <a:ext cx="1635760" cy="6331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B050"/>
                </a:solidFill>
              </a:rPr>
              <a:t>新状态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0B8B082-5651-4CC9-BA17-27B8BB5F2D69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7731760" y="2379073"/>
            <a:ext cx="1869440" cy="1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9B027BD-6839-40E1-9E94-F547068FAF59}"/>
              </a:ext>
            </a:extLst>
          </p:cNvPr>
          <p:cNvSpPr txBox="1"/>
          <p:nvPr/>
        </p:nvSpPr>
        <p:spPr>
          <a:xfrm>
            <a:off x="8007244" y="1835815"/>
            <a:ext cx="116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行动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727484-85F0-4888-97F7-071EEB267DB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8000" y="1887733"/>
            <a:ext cx="4982400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4E573E1-5248-4A5E-BC3D-8CEE5EFC05DF}"/>
                  </a:ext>
                </a:extLst>
              </p:cNvPr>
              <p:cNvSpPr txBox="1"/>
              <p:nvPr/>
            </p:nvSpPr>
            <p:spPr>
              <a:xfrm>
                <a:off x="5740400" y="2989192"/>
                <a:ext cx="6187440" cy="259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7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+mn-ea"/>
                  </a:rPr>
                  <a:t>例如，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</a:rPr>
                  <a:t>“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</a:rPr>
                  <a:t>up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</a:rPr>
                  <a:t>”行动</a:t>
                </a:r>
                <a:r>
                  <a:rPr lang="zh-CN" altLang="en-US" sz="2000" dirty="0">
                    <a:latin typeface="+mn-ea"/>
                  </a:rPr>
                  <a:t>会使马里奥进入一个新的状态</a:t>
                </a:r>
                <a:endParaRPr lang="en-US" altLang="zh-CN" sz="2000" dirty="0">
                  <a:latin typeface="+mn-ea"/>
                </a:endParaRPr>
              </a:p>
              <a:p>
                <a:pPr marL="285750" indent="-285750">
                  <a:lnSpc>
                    <a:spcPct val="17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006BCC"/>
                    </a:solidFill>
                    <a:latin typeface="+mn-ea"/>
                  </a:rPr>
                  <a:t>状态转移可以是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随机</a:t>
                </a:r>
                <a:r>
                  <a:rPr lang="zh-CN" altLang="en-US" sz="2000" dirty="0">
                    <a:solidFill>
                      <a:srgbClr val="006BCC"/>
                    </a:solidFill>
                    <a:latin typeface="+mn-ea"/>
                  </a:rPr>
                  <a:t>的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+mn-ea"/>
                  </a:rPr>
                  <a:t>随机性来源于</a:t>
                </a:r>
                <a:r>
                  <a:rPr lang="zh-CN" altLang="en-US" sz="2000" b="1" dirty="0">
                    <a:solidFill>
                      <a:srgbClr val="006BCC"/>
                    </a:solidFill>
                    <a:latin typeface="+mn-ea"/>
                  </a:rPr>
                  <a:t>环境</a:t>
                </a:r>
                <a:r>
                  <a:rPr lang="zh-CN" altLang="en-US" sz="2000" dirty="0">
                    <a:latin typeface="+mn-ea"/>
                  </a:rPr>
                  <a:t>影响</a:t>
                </a:r>
                <a:endParaRPr lang="en-US" altLang="zh-CN" sz="20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4E573E1-5248-4A5E-BC3D-8CEE5EFC0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00" y="2989192"/>
                <a:ext cx="6187440" cy="2592505"/>
              </a:xfrm>
              <a:prstGeom prst="rect">
                <a:avLst/>
              </a:prstGeom>
              <a:blipFill>
                <a:blip r:embed="rId5"/>
                <a:stretch>
                  <a:fillRect l="-14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2F88A391-40F8-4D4E-81FB-9DFD39EB6EC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400" y="1886400"/>
            <a:ext cx="4982400" cy="33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2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7.2</a:t>
            </a:r>
            <a:r>
              <a:rPr lang="zh-CN" altLang="en-US" sz="4000" dirty="0"/>
              <a:t> 、</a:t>
            </a:r>
            <a:r>
              <a:rPr lang="en-US" altLang="zh-CN" sz="4000" dirty="0"/>
              <a:t> </a:t>
            </a:r>
            <a:r>
              <a:rPr lang="zh-CN" altLang="en-US" sz="4000" dirty="0"/>
              <a:t>训练神经网络</a:t>
            </a:r>
            <a:endParaRPr lang="en-US" altLang="zh-CN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9F5626-DAD3-41CF-8684-7E5EAD85D387}"/>
              </a:ext>
            </a:extLst>
          </p:cNvPr>
          <p:cNvSpPr txBox="1"/>
          <p:nvPr/>
        </p:nvSpPr>
        <p:spPr>
          <a:xfrm>
            <a:off x="819406" y="944601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</a:t>
            </a:r>
            <a:r>
              <a:rPr lang="en-US" altLang="zh-CN" sz="3200" spc="-10" dirty="0">
                <a:latin typeface="+mn-ea"/>
              </a:rPr>
              <a:t>Actor-Critic Method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C160F1-AA68-4006-954C-47EA917EF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34" y="1682720"/>
            <a:ext cx="9478837" cy="43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258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7.2</a:t>
            </a:r>
            <a:r>
              <a:rPr lang="zh-CN" altLang="en-US" sz="4000" dirty="0"/>
              <a:t> 、</a:t>
            </a:r>
            <a:r>
              <a:rPr lang="en-US" altLang="zh-CN" sz="4000" dirty="0"/>
              <a:t> </a:t>
            </a:r>
            <a:r>
              <a:rPr lang="zh-CN" altLang="en-US" sz="4000" dirty="0"/>
              <a:t>训练神经网络</a:t>
            </a:r>
            <a:endParaRPr lang="en-US" altLang="zh-CN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9F5626-DAD3-41CF-8684-7E5EAD85D387}"/>
              </a:ext>
            </a:extLst>
          </p:cNvPr>
          <p:cNvSpPr txBox="1"/>
          <p:nvPr/>
        </p:nvSpPr>
        <p:spPr>
          <a:xfrm>
            <a:off x="819406" y="944601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</a:t>
            </a:r>
            <a:r>
              <a:rPr lang="en-US" altLang="zh-CN" sz="3200" spc="-10" dirty="0">
                <a:latin typeface="+mn-ea"/>
              </a:rPr>
              <a:t>Actor-Critic Method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387A70-CCD5-4A80-91D8-390F5FF32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46" y="1683224"/>
            <a:ext cx="9477744" cy="43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95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7.2</a:t>
            </a:r>
            <a:r>
              <a:rPr lang="zh-CN" altLang="en-US" sz="4000" dirty="0"/>
              <a:t> 、</a:t>
            </a:r>
            <a:r>
              <a:rPr lang="en-US" altLang="zh-CN" sz="4000" dirty="0"/>
              <a:t> </a:t>
            </a:r>
            <a:r>
              <a:rPr lang="zh-CN" altLang="en-US" sz="4000" dirty="0"/>
              <a:t>训练神经网络</a:t>
            </a:r>
            <a:endParaRPr lang="en-US" altLang="zh-CN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9F5626-DAD3-41CF-8684-7E5EAD85D387}"/>
              </a:ext>
            </a:extLst>
          </p:cNvPr>
          <p:cNvSpPr txBox="1"/>
          <p:nvPr/>
        </p:nvSpPr>
        <p:spPr>
          <a:xfrm>
            <a:off x="819406" y="944601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</a:t>
            </a:r>
            <a:r>
              <a:rPr lang="en-US" altLang="zh-CN" sz="3200" spc="-10" dirty="0">
                <a:latin typeface="+mn-ea"/>
              </a:rPr>
              <a:t>Actor-Critic Method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9F2E0E-DF78-44BD-AD69-94A50EFE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46" y="1683224"/>
            <a:ext cx="9477744" cy="43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21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7.2</a:t>
            </a:r>
            <a:r>
              <a:rPr lang="zh-CN" altLang="en-US" sz="4000" dirty="0"/>
              <a:t> 、</a:t>
            </a:r>
            <a:r>
              <a:rPr lang="en-US" altLang="zh-CN" sz="4000" dirty="0"/>
              <a:t> </a:t>
            </a:r>
            <a:r>
              <a:rPr lang="zh-CN" altLang="en-US" sz="4000" dirty="0"/>
              <a:t>训练神经网络</a:t>
            </a:r>
            <a:endParaRPr lang="en-US" altLang="zh-CN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9F5626-DAD3-41CF-8684-7E5EAD85D387}"/>
              </a:ext>
            </a:extLst>
          </p:cNvPr>
          <p:cNvSpPr txBox="1"/>
          <p:nvPr/>
        </p:nvSpPr>
        <p:spPr>
          <a:xfrm>
            <a:off x="819406" y="944601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</a:t>
            </a:r>
            <a:r>
              <a:rPr lang="en-US" altLang="zh-CN" sz="3200" spc="-10" dirty="0">
                <a:latin typeface="+mn-ea"/>
              </a:rPr>
              <a:t>Actor-Critic Method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7D25DE-8FFA-48E9-BCB4-4D2CF68D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46" y="1683224"/>
            <a:ext cx="9477744" cy="43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845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7.2</a:t>
            </a:r>
            <a:r>
              <a:rPr lang="zh-CN" altLang="en-US" sz="4000" dirty="0"/>
              <a:t> 、</a:t>
            </a:r>
            <a:r>
              <a:rPr lang="en-US" altLang="zh-CN" sz="4000" dirty="0"/>
              <a:t> </a:t>
            </a:r>
            <a:r>
              <a:rPr lang="zh-CN" altLang="en-US" sz="4000" dirty="0"/>
              <a:t>训练神经网络</a:t>
            </a:r>
            <a:endParaRPr lang="en-US" altLang="zh-CN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9F5626-DAD3-41CF-8684-7E5EAD85D387}"/>
              </a:ext>
            </a:extLst>
          </p:cNvPr>
          <p:cNvSpPr txBox="1"/>
          <p:nvPr/>
        </p:nvSpPr>
        <p:spPr>
          <a:xfrm>
            <a:off x="819406" y="944601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算法总结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B6B917-7E48-4AB3-853E-F18FC0572FCA}"/>
                  </a:ext>
                </a:extLst>
              </p:cNvPr>
              <p:cNvSpPr txBox="1"/>
              <p:nvPr/>
            </p:nvSpPr>
            <p:spPr>
              <a:xfrm>
                <a:off x="566960" y="1577788"/>
                <a:ext cx="7248779" cy="4679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+mn-ea"/>
                  </a:rPr>
                  <a:t> 观测状态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随机样本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+mn-ea"/>
                  </a:rPr>
                  <a:t>. 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endParaRPr lang="en-US" altLang="zh-CN" sz="20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n-ea"/>
                  </a:rPr>
                  <a:t>执行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ea"/>
                  </a:rPr>
                  <a:t>；随后环境会给出新的状态值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ea"/>
                  </a:rPr>
                  <a:t>和奖励值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+mn-ea"/>
                  </a:rPr>
                  <a:t>.</a:t>
                </a:r>
                <a:endParaRPr lang="en-US" altLang="zh-CN" sz="2000" dirty="0">
                  <a:latin typeface="+mn-ea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随机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抽取假想动作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样本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zh-CN" altLang="en-US" sz="2000" i="0">
                        <a:latin typeface="Cambria Math" panose="02040503050406030204" pitchFamily="18" charset="0"/>
                      </a:rPr>
                      <m:t>π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0">
                            <a:latin typeface="Cambria Math" panose="02040503050406030204" pitchFamily="18" charset="0"/>
                          </a:rPr>
                          <m:t>·|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000" i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+mn-ea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+mn-ea"/>
                  </a:rPr>
                  <a:t> </a:t>
                </a:r>
                <a:r>
                  <a:rPr lang="zh-CN" altLang="en-US" sz="2000" dirty="0">
                    <a:latin typeface="+mn-ea"/>
                  </a:rPr>
                  <a:t>评估价值网络：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latin typeface="+mn-ea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+mn-ea"/>
                  </a:rPr>
                  <a:t> 计算</a:t>
                </a:r>
                <a:r>
                  <a:rPr lang="en-US" altLang="zh-CN" sz="2000" dirty="0">
                    <a:latin typeface="+mn-ea"/>
                  </a:rPr>
                  <a:t>TD</a:t>
                </a:r>
                <a:r>
                  <a:rPr lang="zh-CN" altLang="en-US" sz="2000" dirty="0">
                    <a:latin typeface="+mn-ea"/>
                  </a:rPr>
                  <a:t>误差：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+mn-ea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+mn-ea"/>
                  </a:rPr>
                  <a:t>价值网络求梯度：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CN" sz="2000" i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</m:sub>
                                    </m:sSub>
                                    <m:r>
                                      <a:rPr lang="en-US" altLang="zh-CN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0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000" dirty="0">
                  <a:latin typeface="+mn-ea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2000" dirty="0">
                  <a:latin typeface="+mn-ea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+mn-ea"/>
                  </a:rPr>
                  <a:t> 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</a:rPr>
                  <a:t>更新价值网络</a:t>
                </a:r>
                <a:r>
                  <a:rPr lang="zh-CN" altLang="en-US" sz="2000" dirty="0">
                    <a:latin typeface="+mn-ea"/>
                  </a:rPr>
                  <a:t>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n-ea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2000" dirty="0">
                  <a:latin typeface="+mn-ea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+mn-ea"/>
                  </a:rPr>
                  <a:t>策略网络求梯度：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altLang="zh-CN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 dirty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 dirty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zh-CN" sz="20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zh-CN" alt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zh-CN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000" dirty="0">
                  <a:latin typeface="+mn-ea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2000" dirty="0">
                  <a:latin typeface="+mn-ea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</a:rPr>
                  <a:t> 更新策略网络</a:t>
                </a:r>
                <a:r>
                  <a:rPr lang="zh-CN" altLang="en-US" sz="2000" dirty="0">
                    <a:latin typeface="+mn-ea"/>
                  </a:rPr>
                  <a:t>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B6B917-7E48-4AB3-853E-F18FC0572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0" y="1577788"/>
                <a:ext cx="7248779" cy="4679614"/>
              </a:xfrm>
              <a:prstGeom prst="rect">
                <a:avLst/>
              </a:prstGeom>
              <a:blipFill>
                <a:blip r:embed="rId3"/>
                <a:stretch>
                  <a:fillRect l="-1049" t="-1355" b="-135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3287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应用一</a:t>
            </a:r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663252" y="5146489"/>
            <a:ext cx="845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algn="ctr"/>
            <a:r>
              <a:rPr lang="en-US" altLang="zh-CN" sz="1600" dirty="0"/>
              <a:t>D. Silver et al., </a:t>
            </a:r>
            <a:r>
              <a:rPr lang="en-US" altLang="zh-CN" sz="1600" dirty="0">
                <a:hlinkClick r:id="rId2"/>
              </a:rPr>
              <a:t>Mastering the Game of Go with Deep Neural Networks and Tree Search</a:t>
            </a:r>
            <a:r>
              <a:rPr lang="en-US" altLang="zh-CN" sz="1600" dirty="0"/>
              <a:t>, Nature 529, January 2016</a:t>
            </a:r>
          </a:p>
        </p:txBody>
      </p:sp>
      <p:sp>
        <p:nvSpPr>
          <p:cNvPr id="10" name="Content Placeholder 10"/>
          <p:cNvSpPr txBox="1">
            <a:spLocks/>
          </p:cNvSpPr>
          <p:nvPr/>
        </p:nvSpPr>
        <p:spPr bwMode="auto">
          <a:xfrm>
            <a:off x="5532057" y="1397043"/>
            <a:ext cx="5685840" cy="356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71450" indent="-171450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p"/>
              <a:defRPr sz="2400">
                <a:solidFill>
                  <a:srgbClr val="0070C0"/>
                </a:solidFill>
                <a:latin typeface="+mn-lt"/>
                <a:ea typeface="+mn-ea"/>
                <a:sym typeface="DotumChe" pitchFamily="49" charset="-127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Char char="•"/>
              <a:defRPr>
                <a:latin typeface="+mn-lt"/>
                <a:ea typeface="+mn-ea"/>
                <a:sym typeface="DotumChe" pitchFamily="49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Char char="•"/>
              <a:defRPr sz="1500">
                <a:latin typeface="+mn-lt"/>
                <a:ea typeface="+mn-ea"/>
                <a:sym typeface="DotumChe" pitchFamily="49" charset="-127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Char char="•"/>
              <a:defRPr>
                <a:latin typeface="+mn-lt"/>
                <a:ea typeface="+mn-ea"/>
                <a:sym typeface="DotumChe" pitchFamily="49" charset="-127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Char char="•"/>
              <a:defRPr>
                <a:latin typeface="+mn-lt"/>
                <a:ea typeface="+mn-ea"/>
                <a:sym typeface="DotumChe" pitchFamily="49" charset="-127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+mn-lt"/>
                <a:ea typeface="+mn-ea"/>
                <a:sym typeface="DotumChe" pitchFamily="49" charset="-127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+mn-lt"/>
                <a:ea typeface="+mn-ea"/>
                <a:sym typeface="DotumChe" pitchFamily="49" charset="-127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+mn-lt"/>
                <a:ea typeface="+mn-ea"/>
                <a:sym typeface="DotumChe" pitchFamily="49" charset="-127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+mn-lt"/>
                <a:ea typeface="+mn-ea"/>
                <a:sym typeface="DotumChe" pitchFamily="49" charset="-127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/>
              <a:t>策略网络</a:t>
            </a:r>
            <a:r>
              <a:rPr lang="en-US" altLang="zh-CN" sz="2000" dirty="0"/>
              <a:t>: </a:t>
            </a:r>
            <a:r>
              <a:rPr lang="zh-CN" altLang="en-US" sz="2000" dirty="0">
                <a:solidFill>
                  <a:srgbClr val="002060"/>
                </a:solidFill>
              </a:rPr>
              <a:t>以人类棋谱进行监督学习初始化</a:t>
            </a:r>
            <a:r>
              <a:rPr lang="en-US" altLang="zh-CN" sz="2000" dirty="0">
                <a:solidFill>
                  <a:srgbClr val="002060"/>
                </a:solidFill>
              </a:rPr>
              <a:t>, </a:t>
            </a:r>
            <a:r>
              <a:rPr lang="zh-CN" altLang="en-US" sz="2000" dirty="0">
                <a:solidFill>
                  <a:srgbClr val="002060"/>
                </a:solidFill>
              </a:rPr>
              <a:t>然后策略梯度方法改善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/>
              <a:t>值网络</a:t>
            </a:r>
            <a:r>
              <a:rPr lang="en-US" altLang="zh-CN" sz="2000" dirty="0"/>
              <a:t>: </a:t>
            </a:r>
            <a:r>
              <a:rPr lang="zh-CN" altLang="en-US" sz="2000" dirty="0">
                <a:solidFill>
                  <a:srgbClr val="002060"/>
                </a:solidFill>
              </a:rPr>
              <a:t>基于自我对弈训练输出的预测值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/>
              <a:t>网络输出</a:t>
            </a:r>
            <a:r>
              <a:rPr lang="zh-CN" altLang="en-US" sz="2000" dirty="0">
                <a:solidFill>
                  <a:srgbClr val="002060"/>
                </a:solidFill>
              </a:rPr>
              <a:t>用于</a:t>
            </a:r>
            <a:r>
              <a:rPr lang="en-US" altLang="zh-CN" sz="2000" dirty="0">
                <a:solidFill>
                  <a:srgbClr val="002060"/>
                </a:solidFill>
              </a:rPr>
              <a:t> Monte Carlo tree search (</a:t>
            </a:r>
            <a:r>
              <a:rPr lang="en-US" altLang="zh-CN" sz="2000" dirty="0" err="1">
                <a:solidFill>
                  <a:srgbClr val="002060"/>
                </a:solidFill>
              </a:rPr>
              <a:t>MCTS</a:t>
            </a:r>
            <a:r>
              <a:rPr lang="en-US" altLang="zh-CN" sz="2000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1" name="Picture 8" descr="Screen Shot 2016-09-20 at 3.0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24" y="988317"/>
            <a:ext cx="4043552" cy="371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08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14" name="矩形 13"/>
          <p:cNvSpPr/>
          <p:nvPr/>
        </p:nvSpPr>
        <p:spPr>
          <a:xfrm>
            <a:off x="948616" y="1877933"/>
            <a:ext cx="4982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2060"/>
                </a:solidFill>
              </a:rPr>
              <a:t> 建立强化学习的基本任务：</a:t>
            </a:r>
            <a:r>
              <a:rPr lang="en-US" altLang="zh-CN" sz="2000" b="1" dirty="0">
                <a:solidFill>
                  <a:srgbClr val="002060"/>
                </a:solidFill>
              </a:rPr>
              <a:t>MDP</a:t>
            </a:r>
            <a:r>
              <a:rPr lang="zh-CN" altLang="en-US" sz="2000" b="1" dirty="0">
                <a:solidFill>
                  <a:srgbClr val="002060"/>
                </a:solidFill>
              </a:rPr>
              <a:t>四元组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948616" y="2725277"/>
                <a:ext cx="78127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002060"/>
                    </a:solidFill>
                  </a:rPr>
                  <a:t> 多摇臂赌博机是单步强化学习的范例：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zh-CN" altLang="en-US" sz="2000" b="1" dirty="0">
                    <a:solidFill>
                      <a:srgbClr val="002060"/>
                    </a:solidFill>
                  </a:rPr>
                  <a:t>贪心算法和</a:t>
                </a:r>
                <a:r>
                  <a:rPr lang="en-US" altLang="zh-CN" sz="2000" b="1" dirty="0" err="1">
                    <a:solidFill>
                      <a:srgbClr val="002060"/>
                    </a:solidFill>
                  </a:rPr>
                  <a:t>softmax</a:t>
                </a:r>
                <a:r>
                  <a:rPr lang="zh-CN" altLang="en-US" sz="2000" b="1" dirty="0">
                    <a:solidFill>
                      <a:srgbClr val="002060"/>
                    </a:solidFill>
                  </a:rPr>
                  <a:t>算法</a:t>
                </a: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16" y="2725277"/>
                <a:ext cx="7812716" cy="400110"/>
              </a:xfrm>
              <a:prstGeom prst="rect">
                <a:avLst/>
              </a:prstGeom>
              <a:blipFill>
                <a:blip r:embed="rId3"/>
                <a:stretch>
                  <a:fillRect l="-649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978799" y="1033301"/>
            <a:ext cx="2525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2060"/>
                </a:solidFill>
              </a:rPr>
              <a:t>强化学习基本术语</a:t>
            </a:r>
          </a:p>
        </p:txBody>
      </p:sp>
      <p:sp>
        <p:nvSpPr>
          <p:cNvPr id="22" name="矩形 21"/>
          <p:cNvSpPr/>
          <p:nvPr/>
        </p:nvSpPr>
        <p:spPr>
          <a:xfrm>
            <a:off x="978799" y="3572621"/>
            <a:ext cx="5897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CN" sz="2000" b="1" dirty="0">
                <a:solidFill>
                  <a:srgbClr val="002060"/>
                </a:solidFill>
              </a:rPr>
              <a:t>基于价值</a:t>
            </a:r>
            <a:r>
              <a:rPr lang="zh-CN" altLang="en-US" sz="2000" b="1" dirty="0">
                <a:solidFill>
                  <a:srgbClr val="002060"/>
                </a:solidFill>
              </a:rPr>
              <a:t>的强化学习方法：</a:t>
            </a:r>
            <a:r>
              <a:rPr lang="en-US" altLang="zh-CN" sz="2000" b="1" dirty="0">
                <a:solidFill>
                  <a:srgbClr val="002060"/>
                </a:solidFill>
              </a:rPr>
              <a:t>DQN</a:t>
            </a:r>
            <a:r>
              <a:rPr lang="zh-CN" altLang="en-US" sz="2000" b="1" dirty="0">
                <a:solidFill>
                  <a:srgbClr val="002060"/>
                </a:solidFill>
              </a:rPr>
              <a:t>， </a:t>
            </a:r>
            <a:r>
              <a:rPr lang="en-US" altLang="zh-CN" sz="2000" b="1" dirty="0">
                <a:solidFill>
                  <a:srgbClr val="002060"/>
                </a:solidFill>
              </a:rPr>
              <a:t>TD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gradient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78799" y="4419965"/>
            <a:ext cx="32944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CN" sz="2000" b="1" dirty="0">
                <a:solidFill>
                  <a:srgbClr val="002060"/>
                </a:solidFill>
              </a:rPr>
              <a:t>基于</a:t>
            </a:r>
            <a:r>
              <a:rPr lang="zh-CN" altLang="en-US" sz="2000" b="1" dirty="0">
                <a:solidFill>
                  <a:srgbClr val="002060"/>
                </a:solidFill>
              </a:rPr>
              <a:t>策略的强化学习方法</a:t>
            </a:r>
          </a:p>
        </p:txBody>
      </p:sp>
    </p:spTree>
    <p:extLst>
      <p:ext uri="{BB962C8B-B14F-4D97-AF65-F5344CB8AC3E}">
        <p14:creationId xmlns:p14="http://schemas.microsoft.com/office/powerpoint/2010/main" val="4289182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1.3</a:t>
            </a:r>
            <a:r>
              <a:rPr lang="zh-CN" altLang="en-US" sz="4000" dirty="0"/>
              <a:t>、随机性两个来源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1B0DD5-9285-4B41-B789-1A89C32D174D}"/>
              </a:ext>
            </a:extLst>
          </p:cNvPr>
          <p:cNvSpPr txBox="1"/>
          <p:nvPr/>
        </p:nvSpPr>
        <p:spPr>
          <a:xfrm>
            <a:off x="714475" y="973263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行动随机性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F235FF-F658-4C8C-9CB2-695EAD5612CA}"/>
              </a:ext>
            </a:extLst>
          </p:cNvPr>
          <p:cNvSpPr/>
          <p:nvPr/>
        </p:nvSpPr>
        <p:spPr>
          <a:xfrm>
            <a:off x="1938519" y="1850487"/>
            <a:ext cx="526322" cy="517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F6E446B-B597-46E1-A0EC-6446280411E5}"/>
              </a:ext>
            </a:extLst>
          </p:cNvPr>
          <p:cNvSpPr/>
          <p:nvPr/>
        </p:nvSpPr>
        <p:spPr>
          <a:xfrm>
            <a:off x="711239" y="3139440"/>
            <a:ext cx="438886" cy="4264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6872104-DC12-4E9D-98CD-F1334DF97E3A}"/>
              </a:ext>
            </a:extLst>
          </p:cNvPr>
          <p:cNvCxnSpPr>
            <a:cxnSpLocks/>
          </p:cNvCxnSpPr>
          <p:nvPr/>
        </p:nvCxnSpPr>
        <p:spPr>
          <a:xfrm flipH="1">
            <a:off x="1066800" y="2430458"/>
            <a:ext cx="914400" cy="6366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B8674C4-2D2B-4CBA-94D0-7612BC2BD583}"/>
              </a:ext>
            </a:extLst>
          </p:cNvPr>
          <p:cNvCxnSpPr>
            <a:cxnSpLocks/>
          </p:cNvCxnSpPr>
          <p:nvPr/>
        </p:nvCxnSpPr>
        <p:spPr>
          <a:xfrm>
            <a:off x="2401840" y="2430458"/>
            <a:ext cx="975358" cy="6366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2AC44BA-9FA2-4BA3-A32F-0A6A90E483AE}"/>
              </a:ext>
            </a:extLst>
          </p:cNvPr>
          <p:cNvSpPr txBox="1"/>
          <p:nvPr/>
        </p:nvSpPr>
        <p:spPr>
          <a:xfrm>
            <a:off x="2615202" y="1929199"/>
            <a:ext cx="54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i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S</a:t>
            </a:r>
            <a:endParaRPr lang="zh-CN" altLang="en-US" b="1" i="1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F8F455-FDE9-4A75-9E6D-8A79C1BD71DF}"/>
              </a:ext>
            </a:extLst>
          </p:cNvPr>
          <p:cNvSpPr txBox="1"/>
          <p:nvPr/>
        </p:nvSpPr>
        <p:spPr>
          <a:xfrm>
            <a:off x="614722" y="3654980"/>
            <a:ext cx="631919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left</a:t>
            </a:r>
          </a:p>
          <a:p>
            <a:pPr algn="ctr">
              <a:lnSpc>
                <a:spcPct val="125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0.2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15BC8B-E1EA-4EC8-A9C6-E5FA528117C9}"/>
              </a:ext>
            </a:extLst>
          </p:cNvPr>
          <p:cNvSpPr txBox="1"/>
          <p:nvPr/>
        </p:nvSpPr>
        <p:spPr>
          <a:xfrm>
            <a:off x="1815135" y="3649699"/>
            <a:ext cx="827041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right</a:t>
            </a:r>
          </a:p>
          <a:p>
            <a:pPr algn="ctr">
              <a:lnSpc>
                <a:spcPct val="125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0.1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90DB30E-743F-482E-8C3E-19DA56A64859}"/>
              </a:ext>
            </a:extLst>
          </p:cNvPr>
          <p:cNvSpPr txBox="1"/>
          <p:nvPr/>
        </p:nvSpPr>
        <p:spPr>
          <a:xfrm>
            <a:off x="3106960" y="3596556"/>
            <a:ext cx="631919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up</a:t>
            </a:r>
          </a:p>
          <a:p>
            <a:pPr algn="ctr">
              <a:lnSpc>
                <a:spcPct val="125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0.7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C6FC6D-9835-4693-B82B-54DFC06608FC}"/>
                  </a:ext>
                </a:extLst>
              </p:cNvPr>
              <p:cNvSpPr txBox="1"/>
              <p:nvPr/>
            </p:nvSpPr>
            <p:spPr>
              <a:xfrm>
                <a:off x="5748553" y="1938839"/>
                <a:ext cx="5283192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dirty="0">
                    <a:latin typeface="+mn-ea"/>
                  </a:rPr>
                  <a:t>给定状态</a:t>
                </a:r>
                <a:r>
                  <a:rPr lang="en-US" altLang="zh-CN" sz="2800" b="1" i="1" dirty="0">
                    <a:solidFill>
                      <a:schemeClr val="accent6"/>
                    </a:solidFill>
                    <a:latin typeface="+mn-ea"/>
                  </a:rPr>
                  <a:t>s</a:t>
                </a:r>
                <a:r>
                  <a:rPr lang="zh-CN" altLang="en-US" sz="2400" dirty="0">
                    <a:latin typeface="+mn-ea"/>
                  </a:rPr>
                  <a:t>，行动是随机的，例如：</a:t>
                </a:r>
                <a:endParaRPr lang="en-US" altLang="zh-CN" sz="2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zh-CN" altLang="en-US" sz="28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800" b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“</m:t>
                    </m:r>
                    <m:r>
                      <m:rPr>
                        <m:nor/>
                      </m:rPr>
                      <a:rPr lang="en-US" altLang="zh-CN" sz="2800" b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left</m:t>
                    </m:r>
                    <m:r>
                      <m:rPr>
                        <m:nor/>
                      </m:rPr>
                      <a:rPr lang="en-US" altLang="zh-CN" sz="2800" b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”|</m:t>
                    </m:r>
                    <m:r>
                      <m:rPr>
                        <m:nor/>
                      </m:rPr>
                      <a:rPr lang="zh-CN" altLang="en-US" sz="2800" b="1" smtClean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altLang="zh-CN" sz="2800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8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0.2,</m:t>
                    </m:r>
                  </m:oMath>
                </a14:m>
                <a:endPara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b="1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zh-CN" altLang="en-US" sz="2800" b="1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“</m:t>
                    </m:r>
                    <m:r>
                      <m:rPr>
                        <m:nor/>
                      </m:rPr>
                      <a:rPr lang="en-US" altLang="zh-CN" sz="2800" b="1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right</m:t>
                    </m:r>
                    <m:r>
                      <m:rPr>
                        <m:nor/>
                      </m:rPr>
                      <a:rPr lang="en-US" altLang="zh-CN" sz="2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”</m:t>
                    </m:r>
                    <m:r>
                      <m:rPr>
                        <m:nor/>
                      </m:rPr>
                      <a:rPr lang="en-US" altLang="zh-CN" sz="2800" b="1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zh-CN" altLang="en-US" sz="2800" b="1" smtClean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altLang="zh-CN" sz="2800" b="1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800" b="1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 b="1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sz="2800" b="1" i="0" smtClean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800" b="1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altLang="zh-CN" sz="28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zh-CN" altLang="en-US" sz="28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“</m:t>
                    </m:r>
                    <m:r>
                      <m:rPr>
                        <m:nor/>
                      </m:rPr>
                      <a:rPr lang="en-US" altLang="zh-CN" sz="2800" b="1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up</m:t>
                    </m:r>
                    <m:r>
                      <m:rPr>
                        <m:nor/>
                      </m:rPr>
                      <a:rPr lang="en-US" altLang="zh-CN" sz="2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”</m:t>
                    </m:r>
                    <m:r>
                      <m:rPr>
                        <m:nor/>
                      </m:rPr>
                      <a:rPr lang="en-US" altLang="zh-CN" sz="2800" b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zh-CN" altLang="en-US" sz="2800" b="1" smtClean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altLang="zh-CN" sz="28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8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sz="2800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7</m:t>
                    </m:r>
                  </m:oMath>
                </a14:m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l"/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C6FC6D-9835-4693-B82B-54DFC066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553" y="1938839"/>
                <a:ext cx="5283192" cy="2954655"/>
              </a:xfrm>
              <a:prstGeom prst="rect">
                <a:avLst/>
              </a:prstGeom>
              <a:blipFill>
                <a:blip r:embed="rId3"/>
                <a:stretch>
                  <a:fillRect l="-1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7517D14-CC6A-488C-B1D5-BEB9E477071F}"/>
                  </a:ext>
                </a:extLst>
              </p:cNvPr>
              <p:cNvSpPr/>
              <p:nvPr/>
            </p:nvSpPr>
            <p:spPr>
              <a:xfrm>
                <a:off x="3810756" y="3106075"/>
                <a:ext cx="1877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b="1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800" b="1" i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800" b="1" i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~ </m:t>
                      </m:r>
                      <m:r>
                        <m:rPr>
                          <m:nor/>
                        </m:rPr>
                        <a:rPr lang="zh-CN" altLang="en-US" sz="2800" b="1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m:rPr>
                          <m:nor/>
                        </m:rPr>
                        <a:rPr lang="zh-CN" altLang="en-US" sz="2800" b="1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(·</m:t>
                      </m:r>
                      <m:r>
                        <m:rPr>
                          <m:nor/>
                        </m:rPr>
                        <a:rPr lang="en-US" altLang="zh-CN" sz="28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zh-CN" altLang="en-US" sz="2800" b="1" smtClean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en-US" altLang="zh-CN" sz="2800" b="1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7517D14-CC6A-488C-B1D5-BEB9E4770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756" y="3106075"/>
                <a:ext cx="18770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5A5DF0A-DA2F-4F86-BF7C-C53E57C24EA2}"/>
              </a:ext>
            </a:extLst>
          </p:cNvPr>
          <p:cNvCxnSpPr>
            <a:cxnSpLocks/>
          </p:cNvCxnSpPr>
          <p:nvPr/>
        </p:nvCxnSpPr>
        <p:spPr>
          <a:xfrm>
            <a:off x="2223040" y="2430458"/>
            <a:ext cx="0" cy="70898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E4BC1743-6110-4B16-8271-63AA304FBB15}"/>
              </a:ext>
            </a:extLst>
          </p:cNvPr>
          <p:cNvSpPr/>
          <p:nvPr/>
        </p:nvSpPr>
        <p:spPr>
          <a:xfrm>
            <a:off x="2003597" y="3170059"/>
            <a:ext cx="438886" cy="4264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D4FBFF2-E94F-4015-91F4-BE83F6B54011}"/>
              </a:ext>
            </a:extLst>
          </p:cNvPr>
          <p:cNvSpPr/>
          <p:nvPr/>
        </p:nvSpPr>
        <p:spPr>
          <a:xfrm>
            <a:off x="3203477" y="3151638"/>
            <a:ext cx="438886" cy="4264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1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1.3</a:t>
            </a:r>
            <a:r>
              <a:rPr lang="zh-CN" altLang="en-US" sz="4000" dirty="0"/>
              <a:t>、随机性两个来源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1B0DD5-9285-4B41-B789-1A89C32D174D}"/>
              </a:ext>
            </a:extLst>
          </p:cNvPr>
          <p:cNvSpPr txBox="1"/>
          <p:nvPr/>
        </p:nvSpPr>
        <p:spPr>
          <a:xfrm>
            <a:off x="714475" y="973263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状态随机性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F235FF-F658-4C8C-9CB2-695EAD5612CA}"/>
              </a:ext>
            </a:extLst>
          </p:cNvPr>
          <p:cNvSpPr/>
          <p:nvPr/>
        </p:nvSpPr>
        <p:spPr>
          <a:xfrm>
            <a:off x="1938519" y="1850487"/>
            <a:ext cx="526322" cy="517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F6E446B-B597-46E1-A0EC-6446280411E5}"/>
              </a:ext>
            </a:extLst>
          </p:cNvPr>
          <p:cNvSpPr/>
          <p:nvPr/>
        </p:nvSpPr>
        <p:spPr>
          <a:xfrm>
            <a:off x="711239" y="3139440"/>
            <a:ext cx="438886" cy="42649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6872104-DC12-4E9D-98CD-F1334DF97E3A}"/>
              </a:ext>
            </a:extLst>
          </p:cNvPr>
          <p:cNvCxnSpPr>
            <a:cxnSpLocks/>
          </p:cNvCxnSpPr>
          <p:nvPr/>
        </p:nvCxnSpPr>
        <p:spPr>
          <a:xfrm flipH="1">
            <a:off x="1066800" y="2430458"/>
            <a:ext cx="914400" cy="636633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B8674C4-2D2B-4CBA-94D0-7612BC2BD583}"/>
              </a:ext>
            </a:extLst>
          </p:cNvPr>
          <p:cNvCxnSpPr>
            <a:cxnSpLocks/>
          </p:cNvCxnSpPr>
          <p:nvPr/>
        </p:nvCxnSpPr>
        <p:spPr>
          <a:xfrm>
            <a:off x="2401840" y="2430458"/>
            <a:ext cx="975358" cy="6366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2AC44BA-9FA2-4BA3-A32F-0A6A90E483AE}"/>
              </a:ext>
            </a:extLst>
          </p:cNvPr>
          <p:cNvSpPr txBox="1"/>
          <p:nvPr/>
        </p:nvSpPr>
        <p:spPr>
          <a:xfrm>
            <a:off x="2615202" y="1929199"/>
            <a:ext cx="54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i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S</a:t>
            </a:r>
            <a:endParaRPr lang="zh-CN" altLang="en-US" b="1" i="1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C6FC6D-9835-4693-B82B-54DFC06608FC}"/>
                  </a:ext>
                </a:extLst>
              </p:cNvPr>
              <p:cNvSpPr txBox="1"/>
              <p:nvPr/>
            </p:nvSpPr>
            <p:spPr>
              <a:xfrm>
                <a:off x="5664836" y="1929199"/>
                <a:ext cx="5283192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状态转移是随机的。</a:t>
                </a:r>
                <a:endParaRPr lang="en-US" altLang="zh-CN" sz="2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环境以下面的方式产生新的状态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zh-CN" altLang="en-US" sz="24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‘</m:t>
                    </m:r>
                  </m:oMath>
                </a14:m>
                <a:endParaRPr lang="en-US" altLang="zh-CN" sz="2400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(·|</m:t>
                      </m:r>
                      <m:r>
                        <a:rPr lang="en-US" altLang="zh-CN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C6FC6D-9835-4693-B82B-54DFC066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836" y="1929199"/>
                <a:ext cx="5283192" cy="1846659"/>
              </a:xfrm>
              <a:prstGeom prst="rect">
                <a:avLst/>
              </a:prstGeom>
              <a:blipFill>
                <a:blip r:embed="rId3"/>
                <a:stretch>
                  <a:fillRect l="-1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7517D14-CC6A-488C-B1D5-BEB9E477071F}"/>
                  </a:ext>
                </a:extLst>
              </p:cNvPr>
              <p:cNvSpPr/>
              <p:nvPr/>
            </p:nvSpPr>
            <p:spPr>
              <a:xfrm>
                <a:off x="3810756" y="3106075"/>
                <a:ext cx="5052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7517D14-CC6A-488C-B1D5-BEB9E4770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756" y="3106075"/>
                <a:ext cx="5052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5A5DF0A-DA2F-4F86-BF7C-C53E57C24EA2}"/>
              </a:ext>
            </a:extLst>
          </p:cNvPr>
          <p:cNvCxnSpPr>
            <a:cxnSpLocks/>
          </p:cNvCxnSpPr>
          <p:nvPr/>
        </p:nvCxnSpPr>
        <p:spPr>
          <a:xfrm>
            <a:off x="2223040" y="2430458"/>
            <a:ext cx="0" cy="708982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E4BC1743-6110-4B16-8271-63AA304FBB15}"/>
              </a:ext>
            </a:extLst>
          </p:cNvPr>
          <p:cNvSpPr/>
          <p:nvPr/>
        </p:nvSpPr>
        <p:spPr>
          <a:xfrm>
            <a:off x="2003597" y="3170059"/>
            <a:ext cx="438886" cy="42649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D4FBFF2-E94F-4015-91F4-BE83F6B54011}"/>
              </a:ext>
            </a:extLst>
          </p:cNvPr>
          <p:cNvSpPr/>
          <p:nvPr/>
        </p:nvSpPr>
        <p:spPr>
          <a:xfrm>
            <a:off x="3203477" y="3151638"/>
            <a:ext cx="438886" cy="4264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EE7B17D-DAB7-4313-963B-D7FFF1B61F3E}"/>
              </a:ext>
            </a:extLst>
          </p:cNvPr>
          <p:cNvCxnSpPr>
            <a:cxnSpLocks/>
          </p:cNvCxnSpPr>
          <p:nvPr/>
        </p:nvCxnSpPr>
        <p:spPr>
          <a:xfrm flipH="1">
            <a:off x="501417" y="3596556"/>
            <a:ext cx="343729" cy="845058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59F9908-20CF-4C1E-BA7E-1361AB5D6CE6}"/>
              </a:ext>
            </a:extLst>
          </p:cNvPr>
          <p:cNvCxnSpPr>
            <a:cxnSpLocks/>
          </p:cNvCxnSpPr>
          <p:nvPr/>
        </p:nvCxnSpPr>
        <p:spPr>
          <a:xfrm flipH="1">
            <a:off x="1800150" y="3596556"/>
            <a:ext cx="343729" cy="845058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42DEBCB-1DEB-4336-889D-DEF51C37DD59}"/>
              </a:ext>
            </a:extLst>
          </p:cNvPr>
          <p:cNvCxnSpPr>
            <a:cxnSpLocks/>
          </p:cNvCxnSpPr>
          <p:nvPr/>
        </p:nvCxnSpPr>
        <p:spPr>
          <a:xfrm flipH="1">
            <a:off x="3044636" y="3596556"/>
            <a:ext cx="343729" cy="8450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CAAA435-1CB4-4A92-BEEC-9807272150F1}"/>
              </a:ext>
            </a:extLst>
          </p:cNvPr>
          <p:cNvCxnSpPr>
            <a:cxnSpLocks/>
          </p:cNvCxnSpPr>
          <p:nvPr/>
        </p:nvCxnSpPr>
        <p:spPr>
          <a:xfrm>
            <a:off x="963015" y="3608725"/>
            <a:ext cx="304522" cy="83288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CC3FFF7-20D0-4735-A7CE-F603BF8AE374}"/>
              </a:ext>
            </a:extLst>
          </p:cNvPr>
          <p:cNvCxnSpPr>
            <a:cxnSpLocks/>
          </p:cNvCxnSpPr>
          <p:nvPr/>
        </p:nvCxnSpPr>
        <p:spPr>
          <a:xfrm>
            <a:off x="2283369" y="3608725"/>
            <a:ext cx="304522" cy="83288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A1EC52E-AD7F-4DF3-A9F1-A4406E69A316}"/>
              </a:ext>
            </a:extLst>
          </p:cNvPr>
          <p:cNvCxnSpPr>
            <a:cxnSpLocks/>
          </p:cNvCxnSpPr>
          <p:nvPr/>
        </p:nvCxnSpPr>
        <p:spPr>
          <a:xfrm>
            <a:off x="3505777" y="3591586"/>
            <a:ext cx="304522" cy="83288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A436F6E3-0C6A-4F0B-92FD-F89320EFE317}"/>
              </a:ext>
            </a:extLst>
          </p:cNvPr>
          <p:cNvSpPr/>
          <p:nvPr/>
        </p:nvSpPr>
        <p:spPr>
          <a:xfrm>
            <a:off x="963015" y="4484402"/>
            <a:ext cx="438886" cy="43767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52FFC8A-BB47-4B2A-B676-2CBB75140C5B}"/>
              </a:ext>
            </a:extLst>
          </p:cNvPr>
          <p:cNvSpPr/>
          <p:nvPr/>
        </p:nvSpPr>
        <p:spPr>
          <a:xfrm>
            <a:off x="288815" y="4468468"/>
            <a:ext cx="438886" cy="43767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E7B93B8-03ED-44BD-91C6-BC89E966914B}"/>
              </a:ext>
            </a:extLst>
          </p:cNvPr>
          <p:cNvSpPr/>
          <p:nvPr/>
        </p:nvSpPr>
        <p:spPr>
          <a:xfrm>
            <a:off x="1604420" y="4477787"/>
            <a:ext cx="438886" cy="43767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6F776CF-9A36-45F9-A2EE-90139C0C3C1D}"/>
              </a:ext>
            </a:extLst>
          </p:cNvPr>
          <p:cNvSpPr/>
          <p:nvPr/>
        </p:nvSpPr>
        <p:spPr>
          <a:xfrm>
            <a:off x="2278620" y="4484402"/>
            <a:ext cx="438886" cy="43767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CDB757C-4AB5-4123-8583-BA973B0BA271}"/>
              </a:ext>
            </a:extLst>
          </p:cNvPr>
          <p:cNvSpPr/>
          <p:nvPr/>
        </p:nvSpPr>
        <p:spPr>
          <a:xfrm>
            <a:off x="2884855" y="4484402"/>
            <a:ext cx="438886" cy="4376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6A6347A-CE72-4B8B-AD5E-5B27FED8698B}"/>
              </a:ext>
            </a:extLst>
          </p:cNvPr>
          <p:cNvSpPr/>
          <p:nvPr/>
        </p:nvSpPr>
        <p:spPr>
          <a:xfrm>
            <a:off x="3560077" y="4468468"/>
            <a:ext cx="438886" cy="4376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E767901-CCBD-4BF6-947F-833DBADA5B54}"/>
              </a:ext>
            </a:extLst>
          </p:cNvPr>
          <p:cNvSpPr/>
          <p:nvPr/>
        </p:nvSpPr>
        <p:spPr>
          <a:xfrm>
            <a:off x="2849260" y="4939839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+mn-ea"/>
                <a:cs typeface="Times New Roman" panose="02020603050405020304" pitchFamily="18" charset="0"/>
              </a:rPr>
              <a:t>0.8</a:t>
            </a:r>
            <a:endParaRPr lang="zh-CN" altLang="en-US" dirty="0">
              <a:solidFill>
                <a:schemeClr val="accent6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C28819B-12D5-45B3-8DB8-10F99F1E896F}"/>
              </a:ext>
            </a:extLst>
          </p:cNvPr>
          <p:cNvSpPr/>
          <p:nvPr/>
        </p:nvSpPr>
        <p:spPr>
          <a:xfrm>
            <a:off x="3524482" y="4938657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+mn-ea"/>
              </a:rPr>
              <a:t>0.2</a:t>
            </a:r>
            <a:endParaRPr lang="zh-CN" altLang="en-US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文本框 20">
            <a:extLst>
              <a:ext uri="{FF2B5EF4-FFF2-40B4-BE49-F238E27FC236}">
                <a16:creationId xmlns:a16="http://schemas.microsoft.com/office/drawing/2014/main" id="{95A281BE-38A2-C8DD-71E6-688DC9B081DB}"/>
              </a:ext>
            </a:extLst>
          </p:cNvPr>
          <p:cNvSpPr txBox="1"/>
          <p:nvPr/>
        </p:nvSpPr>
        <p:spPr>
          <a:xfrm>
            <a:off x="4316023" y="4661658"/>
            <a:ext cx="54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i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S’</a:t>
            </a:r>
            <a:endParaRPr lang="zh-CN" altLang="en-US" b="1" i="1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039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1.3</a:t>
            </a:r>
            <a:r>
              <a:rPr lang="zh-CN" altLang="en-US" sz="4000" dirty="0"/>
              <a:t>、随机性两个来源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C6FC6D-9835-4693-B82B-54DFC06608FC}"/>
                  </a:ext>
                </a:extLst>
              </p:cNvPr>
              <p:cNvSpPr txBox="1"/>
              <p:nvPr/>
            </p:nvSpPr>
            <p:spPr>
              <a:xfrm>
                <a:off x="920116" y="1268799"/>
                <a:ext cx="965644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+mn-ea"/>
                  </a:rPr>
                  <a:t>行动随机性来源于策略函数：</a:t>
                </a:r>
                <a:endParaRPr lang="en-US" altLang="zh-CN" sz="3200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200" b="1" i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sz="32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3200" b="1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~ </m:t>
                    </m:r>
                    <m:r>
                      <m:rPr>
                        <m:nor/>
                      </m:rPr>
                      <a:rPr lang="zh-CN" altLang="en-US" sz="3200" b="1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zh-CN" altLang="en-US" sz="3200" b="1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(·</m:t>
                    </m:r>
                    <m:r>
                      <m:rPr>
                        <m:nor/>
                      </m:rPr>
                      <a:rPr lang="en-US" altLang="zh-CN" sz="32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zh-CN" altLang="en-US" sz="3200" b="1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3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3200" dirty="0"/>
                  <a:t>，</a:t>
                </a:r>
              </a:p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+mn-ea"/>
                  </a:rPr>
                  <a:t>状态随机性来源于状态转移函数：</a:t>
                </a:r>
                <a:endParaRPr lang="en-US" altLang="zh-CN" sz="3200" b="1" i="1" dirty="0">
                  <a:solidFill>
                    <a:schemeClr val="accent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(·|</m:t>
                      </m:r>
                      <m:r>
                        <a:rPr lang="en-US" altLang="zh-CN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C6FC6D-9835-4693-B82B-54DFC066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16" y="1268799"/>
                <a:ext cx="9656444" cy="3785652"/>
              </a:xfrm>
              <a:prstGeom prst="rect">
                <a:avLst/>
              </a:prstGeom>
              <a:blipFill>
                <a:blip r:embed="rId3"/>
                <a:stretch>
                  <a:fillRect l="-1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21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9">
            <a:extLst>
              <a:ext uri="{FF2B5EF4-FFF2-40B4-BE49-F238E27FC236}">
                <a16:creationId xmlns:a16="http://schemas.microsoft.com/office/drawing/2014/main" id="{BAA87528-39E8-D89D-63C2-AE68931258BF}"/>
              </a:ext>
            </a:extLst>
          </p:cNvPr>
          <p:cNvSpPr txBox="1"/>
          <p:nvPr/>
        </p:nvSpPr>
        <p:spPr>
          <a:xfrm>
            <a:off x="974427" y="1332167"/>
            <a:ext cx="10528460" cy="369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</a:t>
            </a:r>
            <a:r>
              <a:rPr lang="zh-CN" altLang="en-US" sz="3200" spc="-10" dirty="0">
                <a:solidFill>
                  <a:srgbClr val="0070C0"/>
                </a:solidFill>
                <a:latin typeface="+mn-ea"/>
              </a:rPr>
              <a:t>测试</a:t>
            </a:r>
            <a:r>
              <a:rPr lang="zh-CN" altLang="en-US" sz="3200" spc="-10" dirty="0">
                <a:latin typeface="+mn-ea"/>
              </a:rPr>
              <a:t>：强化学习中的“策略”是指什么？ </a:t>
            </a:r>
            <a:endParaRPr lang="en-US" altLang="zh-CN" sz="3200" spc="-1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spc="-10" dirty="0">
                <a:latin typeface="+mn-ea"/>
              </a:rPr>
              <a:t>              </a:t>
            </a:r>
            <a:r>
              <a:rPr lang="en-US" altLang="zh-CN" sz="3200" spc="-10" dirty="0">
                <a:latin typeface="+mn-ea"/>
              </a:rPr>
              <a:t>a. </a:t>
            </a:r>
            <a:r>
              <a:rPr lang="zh-CN" altLang="en-US" sz="3200" spc="-10" dirty="0">
                <a:latin typeface="+mn-ea"/>
              </a:rPr>
              <a:t>状态到动作的映射 </a:t>
            </a:r>
            <a:endParaRPr lang="en-US" altLang="zh-CN" sz="3200" spc="-1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spc="-10" dirty="0">
                <a:latin typeface="+mn-ea"/>
              </a:rPr>
              <a:t>              </a:t>
            </a:r>
            <a:r>
              <a:rPr lang="en-US" altLang="zh-CN" sz="3200" spc="-10" dirty="0">
                <a:latin typeface="+mn-ea"/>
              </a:rPr>
              <a:t>b. </a:t>
            </a:r>
            <a:r>
              <a:rPr lang="zh-CN" altLang="en-US" sz="3200" spc="-10" dirty="0">
                <a:latin typeface="+mn-ea"/>
              </a:rPr>
              <a:t>状态的集合 </a:t>
            </a:r>
            <a:endParaRPr lang="en-US" altLang="zh-CN" sz="3200" spc="-1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spc="-10" dirty="0">
                <a:latin typeface="+mn-ea"/>
              </a:rPr>
              <a:t>              </a:t>
            </a:r>
            <a:r>
              <a:rPr lang="en-US" altLang="zh-CN" sz="3200" spc="-10" dirty="0">
                <a:latin typeface="+mn-ea"/>
              </a:rPr>
              <a:t>c. </a:t>
            </a:r>
            <a:r>
              <a:rPr lang="zh-CN" altLang="en-US" sz="3200" spc="-10" dirty="0">
                <a:latin typeface="+mn-ea"/>
              </a:rPr>
              <a:t>动作的集合 </a:t>
            </a:r>
            <a:endParaRPr lang="en-US" altLang="zh-CN" sz="3200" spc="-1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spc="-10" dirty="0">
                <a:latin typeface="+mn-ea"/>
              </a:rPr>
              <a:t>              </a:t>
            </a:r>
            <a:r>
              <a:rPr lang="en-US" altLang="zh-CN" sz="3200" spc="-10" dirty="0">
                <a:latin typeface="+mn-ea"/>
              </a:rPr>
              <a:t>d. </a:t>
            </a:r>
            <a:r>
              <a:rPr lang="zh-CN" altLang="en-US" sz="3200" spc="-10" dirty="0">
                <a:latin typeface="+mn-ea"/>
              </a:rPr>
              <a:t>奖励的期望值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0" name="Text Box 314">
            <a:extLst>
              <a:ext uri="{FF2B5EF4-FFF2-40B4-BE49-F238E27FC236}">
                <a16:creationId xmlns:a16="http://schemas.microsoft.com/office/drawing/2014/main" id="{53CC667E-4025-70B0-7661-B0AA25054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952" y="2159495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6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1.4</a:t>
            </a:r>
            <a:r>
              <a:rPr lang="zh-CN" altLang="en-US" sz="4000" dirty="0"/>
              <a:t>、智能体环境交互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07A5D52-9EA7-4F5B-9AC2-5D3A8EB44C5B}"/>
              </a:ext>
            </a:extLst>
          </p:cNvPr>
          <p:cNvSpPr/>
          <p:nvPr/>
        </p:nvSpPr>
        <p:spPr>
          <a:xfrm>
            <a:off x="4196080" y="1513840"/>
            <a:ext cx="2824480" cy="8940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Agent</a:t>
            </a:r>
            <a:endParaRPr lang="zh-CN" altLang="en-US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685DCD-7F35-4A83-A03C-D44BF27ED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36" y="1623060"/>
            <a:ext cx="648768" cy="67564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A3C3382-E307-415C-BBBA-82AF03B2A54E}"/>
              </a:ext>
            </a:extLst>
          </p:cNvPr>
          <p:cNvSpPr/>
          <p:nvPr/>
        </p:nvSpPr>
        <p:spPr>
          <a:xfrm>
            <a:off x="4196080" y="4460240"/>
            <a:ext cx="2824480" cy="8940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Environment</a:t>
            </a:r>
            <a:endParaRPr lang="zh-CN" altLang="en-US" sz="2800" dirty="0">
              <a:solidFill>
                <a:schemeClr val="tx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CD7348-DAD8-42D8-AF67-4DAD80F19426}"/>
                  </a:ext>
                </a:extLst>
              </p:cNvPr>
              <p:cNvSpPr txBox="1"/>
              <p:nvPr/>
            </p:nvSpPr>
            <p:spPr>
              <a:xfrm>
                <a:off x="149131" y="3158387"/>
                <a:ext cx="18846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CD7348-DAD8-42D8-AF67-4DAD80F1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31" y="3158387"/>
                <a:ext cx="1884678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284FF01C-16FB-4536-9430-86B110F52E80}"/>
              </a:ext>
            </a:extLst>
          </p:cNvPr>
          <p:cNvCxnSpPr>
            <a:cxnSpLocks/>
            <a:stCxn id="3" idx="3"/>
            <a:endCxn id="6" idx="3"/>
          </p:cNvCxnSpPr>
          <p:nvPr/>
        </p:nvCxnSpPr>
        <p:spPr>
          <a:xfrm>
            <a:off x="7020560" y="1960880"/>
            <a:ext cx="12700" cy="2946400"/>
          </a:xfrm>
          <a:prstGeom prst="bentConnector3">
            <a:avLst>
              <a:gd name="adj1" fmla="val 16600000"/>
            </a:avLst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5267403-7482-4445-B1A3-673FF38A5943}"/>
                  </a:ext>
                </a:extLst>
              </p:cNvPr>
              <p:cNvSpPr txBox="1"/>
              <p:nvPr/>
            </p:nvSpPr>
            <p:spPr>
              <a:xfrm>
                <a:off x="9225284" y="3198167"/>
                <a:ext cx="18846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Action</a:t>
                </a:r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5267403-7482-4445-B1A3-673FF38A5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284" y="3198167"/>
                <a:ext cx="1884678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105751C3-7EA5-4B4D-80E4-74AB610DD8CE}"/>
              </a:ext>
            </a:extLst>
          </p:cNvPr>
          <p:cNvCxnSpPr>
            <a:cxnSpLocks/>
          </p:cNvCxnSpPr>
          <p:nvPr/>
        </p:nvCxnSpPr>
        <p:spPr>
          <a:xfrm rot="10800000">
            <a:off x="4196080" y="1736820"/>
            <a:ext cx="12700" cy="3304800"/>
          </a:xfrm>
          <a:prstGeom prst="bentConnector3">
            <a:avLst>
              <a:gd name="adj1" fmla="val 19160000"/>
            </a:avLst>
          </a:prstGeom>
          <a:ln w="3175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F0FEB2AE-4C7A-4BF3-9AF6-41993527134D}"/>
              </a:ext>
            </a:extLst>
          </p:cNvPr>
          <p:cNvCxnSpPr>
            <a:cxnSpLocks/>
          </p:cNvCxnSpPr>
          <p:nvPr/>
        </p:nvCxnSpPr>
        <p:spPr>
          <a:xfrm rot="10800000">
            <a:off x="4182109" y="2136599"/>
            <a:ext cx="12700" cy="2584800"/>
          </a:xfrm>
          <a:prstGeom prst="bentConnector3">
            <a:avLst>
              <a:gd name="adj1" fmla="val 10840000"/>
            </a:avLst>
          </a:prstGeom>
          <a:ln w="3175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2428083-D604-44AE-BD4F-E56E9C9777E0}"/>
                  </a:ext>
                </a:extLst>
              </p:cNvPr>
              <p:cNvSpPr txBox="1"/>
              <p:nvPr/>
            </p:nvSpPr>
            <p:spPr>
              <a:xfrm>
                <a:off x="2729232" y="3198167"/>
                <a:ext cx="18846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006BCC"/>
                    </a:solidFill>
                    <a:latin typeface="+mn-ea"/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rgbClr val="006BCC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2428083-D604-44AE-BD4F-E56E9C97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232" y="3198167"/>
                <a:ext cx="1884678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13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6E44B30-0B55-427E-9136-C65BA129DB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1.4</a:t>
            </a:r>
            <a:r>
              <a:rPr lang="zh-CN" altLang="en-US" sz="2800" dirty="0"/>
              <a:t>、智能体环境交互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20" y="3614594"/>
            <a:ext cx="1378324" cy="126984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673" y="1584763"/>
            <a:ext cx="2059162" cy="115827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087487" y="1124102"/>
            <a:ext cx="206748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</a:rPr>
              <a:t>机器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</a:rPr>
              <a:t>-Agent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66384" y="5114110"/>
            <a:ext cx="16067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</a:rPr>
              <a:t>环境</a:t>
            </a:r>
          </a:p>
        </p:txBody>
      </p:sp>
      <p:cxnSp>
        <p:nvCxnSpPr>
          <p:cNvPr id="27" name="直接连接符 26"/>
          <p:cNvCxnSpPr>
            <a:stCxn id="23" idx="1"/>
          </p:cNvCxnSpPr>
          <p:nvPr/>
        </p:nvCxnSpPr>
        <p:spPr bwMode="auto">
          <a:xfrm flipH="1">
            <a:off x="875066" y="4249517"/>
            <a:ext cx="1619754" cy="0"/>
          </a:xfrm>
          <a:prstGeom prst="line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/>
          <p:nvPr/>
        </p:nvCxnSpPr>
        <p:spPr bwMode="auto">
          <a:xfrm flipV="1">
            <a:off x="873195" y="2277873"/>
            <a:ext cx="0" cy="1971644"/>
          </a:xfrm>
          <a:prstGeom prst="line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直接箭头连接符 28"/>
          <p:cNvCxnSpPr/>
          <p:nvPr/>
        </p:nvCxnSpPr>
        <p:spPr bwMode="auto">
          <a:xfrm>
            <a:off x="873195" y="2268489"/>
            <a:ext cx="1028700" cy="0"/>
          </a:xfrm>
          <a:prstGeom prst="straightConnector1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0" name="直接连接符 29"/>
          <p:cNvCxnSpPr/>
          <p:nvPr/>
        </p:nvCxnSpPr>
        <p:spPr bwMode="auto">
          <a:xfrm flipH="1">
            <a:off x="4046835" y="2283351"/>
            <a:ext cx="1373577" cy="0"/>
          </a:xfrm>
          <a:prstGeom prst="line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/>
          <p:nvPr/>
        </p:nvCxnSpPr>
        <p:spPr bwMode="auto">
          <a:xfrm flipV="1">
            <a:off x="5420406" y="2288507"/>
            <a:ext cx="0" cy="1971642"/>
          </a:xfrm>
          <a:prstGeom prst="line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直接箭头连接符 31"/>
          <p:cNvCxnSpPr>
            <a:endCxn id="23" idx="3"/>
          </p:cNvCxnSpPr>
          <p:nvPr/>
        </p:nvCxnSpPr>
        <p:spPr bwMode="auto">
          <a:xfrm flipH="1">
            <a:off x="3873144" y="4249516"/>
            <a:ext cx="1547262" cy="1"/>
          </a:xfrm>
          <a:prstGeom prst="straightConnector1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3" name="文本框 32"/>
          <p:cNvSpPr txBox="1"/>
          <p:nvPr/>
        </p:nvSpPr>
        <p:spPr>
          <a:xfrm>
            <a:off x="3983330" y="1862877"/>
            <a:ext cx="16067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</a:rPr>
              <a:t>Action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7279" y="1775746"/>
            <a:ext cx="16067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</a:rPr>
              <a:t>观测状态</a:t>
            </a:r>
          </a:p>
        </p:txBody>
      </p:sp>
      <p:cxnSp>
        <p:nvCxnSpPr>
          <p:cNvPr id="35" name="直接箭头连接符 34"/>
          <p:cNvCxnSpPr/>
          <p:nvPr/>
        </p:nvCxnSpPr>
        <p:spPr bwMode="auto">
          <a:xfrm flipV="1">
            <a:off x="3113511" y="2743042"/>
            <a:ext cx="17164" cy="886783"/>
          </a:xfrm>
          <a:prstGeom prst="straightConnector1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6" name="文本框 35"/>
          <p:cNvSpPr txBox="1"/>
          <p:nvPr/>
        </p:nvSpPr>
        <p:spPr>
          <a:xfrm>
            <a:off x="2896976" y="3070203"/>
            <a:ext cx="16067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</a:rPr>
              <a:t>Reward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582406" y="2281223"/>
          <a:ext cx="256335" cy="326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79640" imgH="229320" progId="Equation.AxMath">
                  <p:embed/>
                </p:oleObj>
              </mc:Choice>
              <mc:Fallback>
                <p:oleObj name="AxMath" r:id="rId5" imgW="179640" imgH="229320" progId="Equation.AxMath">
                  <p:embed/>
                  <p:pic>
                    <p:nvPicPr>
                      <p:cNvPr id="37" name="对象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2406" y="2281223"/>
                        <a:ext cx="256335" cy="326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2766008" y="3070203"/>
          <a:ext cx="261937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3960" imgH="229320" progId="Equation.AxMath">
                  <p:embed/>
                </p:oleObj>
              </mc:Choice>
              <mc:Fallback>
                <p:oleObj name="AxMath" r:id="rId7" imgW="183960" imgH="229320" progId="Equation.AxMath">
                  <p:embed/>
                  <p:pic>
                    <p:nvPicPr>
                      <p:cNvPr id="39" name="对象 3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6008" y="3070203"/>
                        <a:ext cx="261937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285945" y="2330251"/>
          <a:ext cx="282592" cy="317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3040" imgH="228600" progId="Equation.DSMT4">
                  <p:embed/>
                </p:oleObj>
              </mc:Choice>
              <mc:Fallback>
                <p:oleObj name="Equation" r:id="rId9" imgW="203040" imgH="2286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85945" y="2330251"/>
                        <a:ext cx="282592" cy="317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C797951-DE7B-BEB6-8181-93D2D30CE7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771" y="1195144"/>
            <a:ext cx="7772400" cy="4158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15FF5E-F4BC-99FF-B860-341366AC5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15" y="1316294"/>
            <a:ext cx="7999639" cy="40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6E44B30-0B55-427E-9136-C65BA129DB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1.4 </a:t>
            </a:r>
            <a:r>
              <a:rPr lang="zh-CN" altLang="en-US" dirty="0"/>
              <a:t>强化学习的典型特征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20" y="3614594"/>
            <a:ext cx="1378324" cy="126984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673" y="1584763"/>
            <a:ext cx="2059162" cy="115827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087487" y="1124102"/>
            <a:ext cx="206748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</a:rPr>
              <a:t>机器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</a:rPr>
              <a:t>-Agent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66384" y="5114110"/>
            <a:ext cx="16067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</a:rPr>
              <a:t>环境</a:t>
            </a:r>
          </a:p>
        </p:txBody>
      </p:sp>
      <p:cxnSp>
        <p:nvCxnSpPr>
          <p:cNvPr id="27" name="直接连接符 26"/>
          <p:cNvCxnSpPr>
            <a:stCxn id="23" idx="1"/>
          </p:cNvCxnSpPr>
          <p:nvPr/>
        </p:nvCxnSpPr>
        <p:spPr bwMode="auto">
          <a:xfrm flipH="1">
            <a:off x="875066" y="4249517"/>
            <a:ext cx="1619754" cy="0"/>
          </a:xfrm>
          <a:prstGeom prst="line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/>
          <p:nvPr/>
        </p:nvCxnSpPr>
        <p:spPr bwMode="auto">
          <a:xfrm flipV="1">
            <a:off x="873195" y="2277873"/>
            <a:ext cx="0" cy="1971644"/>
          </a:xfrm>
          <a:prstGeom prst="line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直接箭头连接符 28"/>
          <p:cNvCxnSpPr/>
          <p:nvPr/>
        </p:nvCxnSpPr>
        <p:spPr bwMode="auto">
          <a:xfrm>
            <a:off x="873195" y="2268489"/>
            <a:ext cx="1028700" cy="0"/>
          </a:xfrm>
          <a:prstGeom prst="straightConnector1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0" name="直接连接符 29"/>
          <p:cNvCxnSpPr/>
          <p:nvPr/>
        </p:nvCxnSpPr>
        <p:spPr bwMode="auto">
          <a:xfrm flipH="1">
            <a:off x="4046835" y="2283351"/>
            <a:ext cx="1373577" cy="0"/>
          </a:xfrm>
          <a:prstGeom prst="line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/>
          <p:nvPr/>
        </p:nvCxnSpPr>
        <p:spPr bwMode="auto">
          <a:xfrm flipV="1">
            <a:off x="5420406" y="2288507"/>
            <a:ext cx="0" cy="1971642"/>
          </a:xfrm>
          <a:prstGeom prst="line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直接箭头连接符 31"/>
          <p:cNvCxnSpPr>
            <a:endCxn id="23" idx="3"/>
          </p:cNvCxnSpPr>
          <p:nvPr/>
        </p:nvCxnSpPr>
        <p:spPr bwMode="auto">
          <a:xfrm flipH="1">
            <a:off x="3873144" y="4249516"/>
            <a:ext cx="1547262" cy="1"/>
          </a:xfrm>
          <a:prstGeom prst="straightConnector1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3" name="文本框 32"/>
          <p:cNvSpPr txBox="1"/>
          <p:nvPr/>
        </p:nvSpPr>
        <p:spPr>
          <a:xfrm>
            <a:off x="3983330" y="1862877"/>
            <a:ext cx="16067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</a:rPr>
              <a:t>Action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7279" y="1775746"/>
            <a:ext cx="16067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</a:rPr>
              <a:t>观测状态</a:t>
            </a:r>
          </a:p>
        </p:txBody>
      </p:sp>
      <p:cxnSp>
        <p:nvCxnSpPr>
          <p:cNvPr id="35" name="直接箭头连接符 34"/>
          <p:cNvCxnSpPr/>
          <p:nvPr/>
        </p:nvCxnSpPr>
        <p:spPr bwMode="auto">
          <a:xfrm flipV="1">
            <a:off x="3113511" y="2743042"/>
            <a:ext cx="17164" cy="886783"/>
          </a:xfrm>
          <a:prstGeom prst="straightConnector1">
            <a:avLst/>
          </a:prstGeom>
          <a:solidFill>
            <a:srgbClr val="5B9BD5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6" name="文本框 35"/>
          <p:cNvSpPr txBox="1"/>
          <p:nvPr/>
        </p:nvSpPr>
        <p:spPr>
          <a:xfrm>
            <a:off x="2896976" y="3070203"/>
            <a:ext cx="16067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</a:rPr>
              <a:t>Reward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582406" y="2281223"/>
          <a:ext cx="256335" cy="326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79640" imgH="229320" progId="Equation.AxMath">
                  <p:embed/>
                </p:oleObj>
              </mc:Choice>
              <mc:Fallback>
                <p:oleObj name="AxMath" r:id="rId5" imgW="179640" imgH="229320" progId="Equation.AxMath">
                  <p:embed/>
                  <p:pic>
                    <p:nvPicPr>
                      <p:cNvPr id="37" name="对象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2406" y="2281223"/>
                        <a:ext cx="256335" cy="326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2766008" y="3070203"/>
          <a:ext cx="261937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3960" imgH="229320" progId="Equation.AxMath">
                  <p:embed/>
                </p:oleObj>
              </mc:Choice>
              <mc:Fallback>
                <p:oleObj name="AxMath" r:id="rId7" imgW="183960" imgH="229320" progId="Equation.AxMath">
                  <p:embed/>
                  <p:pic>
                    <p:nvPicPr>
                      <p:cNvPr id="39" name="对象 3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6008" y="3070203"/>
                        <a:ext cx="261937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6205254" y="1231432"/>
            <a:ext cx="51732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70C0"/>
                </a:solidFill>
                <a:latin typeface="微软雅黑"/>
              </a:rPr>
              <a:t>与其他机器学习方法的不同点</a:t>
            </a:r>
            <a:endParaRPr lang="en-US" altLang="zh-CN" sz="2800" dirty="0">
              <a:solidFill>
                <a:srgbClr val="0070C0"/>
              </a:solidFill>
              <a:latin typeface="微软雅黑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336566" y="2018042"/>
            <a:ext cx="5855433" cy="227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68580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b="1" kern="100" dirty="0">
                <a:solidFill>
                  <a:srgbClr val="30437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仅有奖励信号，没有监督</a:t>
            </a:r>
            <a:endParaRPr lang="en-US" altLang="zh-CN" sz="2400" b="1" kern="100" dirty="0">
              <a:solidFill>
                <a:srgbClr val="30437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8580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b="1" kern="100" dirty="0">
                <a:solidFill>
                  <a:srgbClr val="30437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非瞬时的延迟反馈</a:t>
            </a:r>
            <a:endParaRPr lang="en-US" altLang="zh-CN" sz="2400" b="1" kern="100" dirty="0">
              <a:solidFill>
                <a:srgbClr val="30437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8580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b="1" kern="100" dirty="0">
                <a:solidFill>
                  <a:srgbClr val="30437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数据并非</a:t>
            </a:r>
            <a:r>
              <a:rPr lang="en-US" altLang="zh-CN" sz="2400" b="1" kern="100" dirty="0" err="1">
                <a:solidFill>
                  <a:srgbClr val="30437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iid</a:t>
            </a:r>
            <a:endParaRPr lang="en-US" altLang="zh-CN" sz="2400" b="1" kern="100" dirty="0">
              <a:solidFill>
                <a:srgbClr val="30437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8580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b="1" kern="100" dirty="0">
                <a:solidFill>
                  <a:srgbClr val="30437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智能体的行动影响其后续接收到的数据</a:t>
            </a:r>
            <a:endParaRPr lang="en-US" altLang="zh-CN" sz="2400" b="1" kern="100" dirty="0">
              <a:solidFill>
                <a:srgbClr val="30437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68580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endParaRPr lang="zh-CN" altLang="en-US" sz="2400" b="1" kern="100" dirty="0">
              <a:solidFill>
                <a:srgbClr val="30437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6416984" y="4587812"/>
            <a:ext cx="4961481" cy="1421928"/>
          </a:xfrm>
          <a:prstGeom prst="rect">
            <a:avLst/>
          </a:prstGeom>
          <a:solidFill>
            <a:srgbClr val="5B9BD5">
              <a:lumMod val="75000"/>
            </a:srgb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marR="0" lvl="0" indent="-342900" defTabSz="6858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sym typeface="DotumChe" pitchFamily="49" charset="-127"/>
              </a:rPr>
              <a:t>训练数据和测试数据混合使用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sym typeface="DotumChe" pitchFamily="49" charset="-127"/>
            </a:endParaRPr>
          </a:p>
          <a:p>
            <a:pPr marL="342900" marR="0" lvl="0" indent="-342900" defTabSz="6858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sym typeface="DotumChe" pitchFamily="49" charset="-127"/>
              </a:rPr>
              <a:t>不断与环境交互，通过试错，完成策略评估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sym typeface="DotumChe" pitchFamily="49" charset="-127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285945" y="2330251"/>
          <a:ext cx="282592" cy="317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3040" imgH="228600" progId="Equation.DSMT4">
                  <p:embed/>
                </p:oleObj>
              </mc:Choice>
              <mc:Fallback>
                <p:oleObj name="Equation" r:id="rId9" imgW="203040" imgH="2286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85945" y="2330251"/>
                        <a:ext cx="282592" cy="317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1029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1.4</a:t>
            </a:r>
            <a:r>
              <a:rPr lang="zh-CN" altLang="en-US" sz="4000" dirty="0"/>
              <a:t>、智能体环境交互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973263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运用</a:t>
            </a:r>
            <a:r>
              <a:rPr lang="en-US" altLang="zh-CN" sz="3200" spc="-10" dirty="0">
                <a:latin typeface="+mn-ea"/>
              </a:rPr>
              <a:t>AI</a:t>
            </a:r>
            <a:r>
              <a:rPr lang="zh-CN" altLang="en-US" sz="3200" spc="-10" dirty="0">
                <a:latin typeface="+mn-ea"/>
              </a:rPr>
              <a:t>玩游戏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6" y="1685359"/>
                <a:ext cx="9656444" cy="130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观察状态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选择行动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~ </m:t>
                    </m:r>
                    <m:r>
                      <m:rPr>
                        <m:nor/>
                      </m:rPr>
                      <a:rPr lang="zh-CN" altLang="en-US" sz="280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zh-CN" altLang="en-US" sz="280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(·</m:t>
                    </m:r>
                    <m:r>
                      <m:rPr>
                        <m:nor/>
                      </m:rPr>
                      <a:rPr lang="en-US" altLang="zh-CN" sz="28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，并执行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800" dirty="0"/>
                  <a:t>。</a:t>
                </a:r>
                <a:endParaRPr lang="en-US" altLang="zh-CN" sz="32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环境给出新状态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+mn-ea"/>
                  </a:rPr>
                  <a:t>和奖励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1685359"/>
                <a:ext cx="9656444" cy="1308884"/>
              </a:xfrm>
              <a:prstGeom prst="rect">
                <a:avLst/>
              </a:prstGeom>
              <a:blipFill>
                <a:blip r:embed="rId3"/>
                <a:stretch>
                  <a:fillRect l="-1136" b="-12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66E7FF5F-F888-4FDB-B2DA-9297A48C1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514"/>
          <a:stretch/>
        </p:blipFill>
        <p:spPr>
          <a:xfrm>
            <a:off x="566961" y="3863758"/>
            <a:ext cx="3537679" cy="15813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B071F8-9A21-4A69-93DD-797788988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9"/>
          <a:stretch/>
        </p:blipFill>
        <p:spPr>
          <a:xfrm>
            <a:off x="4104640" y="3860319"/>
            <a:ext cx="7565004" cy="1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9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1.4</a:t>
            </a:r>
            <a:r>
              <a:rPr lang="zh-CN" altLang="en-US" sz="4000" dirty="0"/>
              <a:t>、智能体环境交互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973263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运用</a:t>
            </a:r>
            <a:r>
              <a:rPr lang="en-US" altLang="zh-CN" sz="3200" spc="-10" dirty="0">
                <a:latin typeface="+mn-ea"/>
              </a:rPr>
              <a:t>AI</a:t>
            </a:r>
            <a:r>
              <a:rPr lang="zh-CN" altLang="en-US" sz="3200" spc="-10" dirty="0">
                <a:latin typeface="+mn-ea"/>
              </a:rPr>
              <a:t>玩游戏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6" y="1685359"/>
                <a:ext cx="9656444" cy="1955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（</a:t>
                </a:r>
                <a:r>
                  <a:rPr lang="zh-CN" altLang="en-US" sz="28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</a:rPr>
                  <a:t>状态</a:t>
                </a:r>
                <a:r>
                  <a:rPr lang="zh-CN" altLang="en-US" sz="2800" dirty="0">
                    <a:latin typeface="+mn-ea"/>
                  </a:rPr>
                  <a:t>，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ea"/>
                  </a:rPr>
                  <a:t>行动</a:t>
                </a:r>
                <a:r>
                  <a:rPr lang="zh-CN" altLang="en-US" sz="2800" dirty="0">
                    <a:latin typeface="+mn-ea"/>
                  </a:rPr>
                  <a:t>，</a:t>
                </a:r>
                <a:r>
                  <a:rPr lang="zh-CN" altLang="en-US" sz="2800" dirty="0">
                    <a:solidFill>
                      <a:srgbClr val="006BCC"/>
                    </a:solidFill>
                    <a:latin typeface="+mn-ea"/>
                  </a:rPr>
                  <a:t>奖励</a:t>
                </a:r>
                <a:r>
                  <a:rPr lang="zh-CN" altLang="en-US" sz="2800" dirty="0">
                    <a:latin typeface="+mn-ea"/>
                  </a:rPr>
                  <a:t>）轨迹</a:t>
                </a:r>
                <a:endParaRPr lang="en-US" altLang="zh-CN" sz="2800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  </a:t>
                </a:r>
                <a:r>
                  <a:rPr lang="en-US" altLang="zh-CN" sz="2800" dirty="0"/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.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一局从开始到结束（</a:t>
                </a:r>
                <a:r>
                  <a:rPr lang="en-US" altLang="zh-CN" sz="2800" dirty="0">
                    <a:latin typeface="+mn-ea"/>
                  </a:rPr>
                  <a:t>Mario wins or dies</a:t>
                </a:r>
                <a:r>
                  <a:rPr lang="zh-CN" altLang="en-US" sz="2800" dirty="0">
                    <a:latin typeface="+mn-ea"/>
                  </a:rPr>
                  <a:t>）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1685359"/>
                <a:ext cx="9656444" cy="1955215"/>
              </a:xfrm>
              <a:prstGeom prst="rect">
                <a:avLst/>
              </a:prstGeom>
              <a:blipFill>
                <a:blip r:embed="rId3"/>
                <a:stretch>
                  <a:fillRect l="-1136" b="-7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6B9B0E2-DA35-4210-9E61-8F2A5EF53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61" y="3863758"/>
            <a:ext cx="11235674" cy="1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矩形 28"/>
          <p:cNvSpPr/>
          <p:nvPr/>
        </p:nvSpPr>
        <p:spPr bwMode="auto">
          <a:xfrm>
            <a:off x="2203" y="2611341"/>
            <a:ext cx="4836318" cy="1711958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9" tIns="60944" rIns="121889" bIns="60944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531702" y="2801518"/>
            <a:ext cx="1562256" cy="943849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5299" kern="0" spc="-200">
                <a:ln w="1905">
                  <a:noFill/>
                </a:ln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82941" y="3567616"/>
            <a:ext cx="2183997" cy="538480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algn="ctr"/>
            <a:r>
              <a:rPr lang="en-US" altLang="zh-CN" sz="26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6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820159" y="2145940"/>
            <a:ext cx="5786137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马尔科夫决策过程描述强化学习任务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936688" y="3930103"/>
            <a:ext cx="1977402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有模型学习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5949385" y="4414292"/>
            <a:ext cx="2092818" cy="369300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环境参数已知的情况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304041" y="3086071"/>
            <a:ext cx="2368535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en-US" altLang="zh-CN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</a:t>
            </a: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摇臂赌博机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5316737" y="3570260"/>
            <a:ext cx="3734293" cy="369300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实现最大奖赏的探索与利用机制及算法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560508" y="4904243"/>
            <a:ext cx="3423310" cy="953819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基于价值的强化学习</a:t>
            </a:r>
          </a:p>
          <a:p>
            <a:pPr>
              <a:defRPr/>
            </a:pPr>
            <a:endParaRPr lang="zh-CN" altLang="en-US" sz="2699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7179" y="2103275"/>
            <a:ext cx="951480" cy="938558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02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6398" y="3036790"/>
            <a:ext cx="970716" cy="938558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03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29806" y="3833682"/>
            <a:ext cx="949877" cy="938558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04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1395" y="4802763"/>
            <a:ext cx="973922" cy="938558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05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96342" y="2757775"/>
            <a:ext cx="2023754" cy="65659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zh-CN" altLang="en-US" sz="3499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为人师表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77F15-B2A0-094D-A88E-B750E08F24C5}"/>
              </a:ext>
            </a:extLst>
          </p:cNvPr>
          <p:cNvSpPr txBox="1"/>
          <p:nvPr/>
        </p:nvSpPr>
        <p:spPr bwMode="auto">
          <a:xfrm>
            <a:off x="404471" y="542776"/>
            <a:ext cx="4476484" cy="738631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4000" b="1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第九章</a:t>
            </a: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、强化学习</a:t>
            </a:r>
          </a:p>
        </p:txBody>
      </p:sp>
      <p:sp>
        <p:nvSpPr>
          <p:cNvPr id="25" name="TextBox 13"/>
          <p:cNvSpPr txBox="1"/>
          <p:nvPr/>
        </p:nvSpPr>
        <p:spPr bwMode="auto">
          <a:xfrm>
            <a:off x="7394392" y="5953789"/>
            <a:ext cx="3362396" cy="953819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基于策略的强化学习</a:t>
            </a:r>
          </a:p>
          <a:p>
            <a:pPr>
              <a:defRPr/>
            </a:pPr>
            <a:endParaRPr lang="zh-CN" altLang="en-US" sz="2699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8"/>
          <p:cNvSpPr txBox="1"/>
          <p:nvPr/>
        </p:nvSpPr>
        <p:spPr>
          <a:xfrm>
            <a:off x="6515279" y="5852309"/>
            <a:ext cx="978731" cy="938558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06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30" name="TextBox 7"/>
          <p:cNvSpPr txBox="1"/>
          <p:nvPr/>
        </p:nvSpPr>
        <p:spPr bwMode="auto">
          <a:xfrm>
            <a:off x="4026251" y="1405208"/>
            <a:ext cx="2669899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引言与基本术语</a:t>
            </a:r>
          </a:p>
        </p:txBody>
      </p:sp>
      <p:sp>
        <p:nvSpPr>
          <p:cNvPr id="31" name="TextBox 15"/>
          <p:cNvSpPr txBox="1"/>
          <p:nvPr/>
        </p:nvSpPr>
        <p:spPr>
          <a:xfrm>
            <a:off x="3133271" y="1362543"/>
            <a:ext cx="874283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01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6B595-8762-E853-6137-0ABA39AC49DF}"/>
              </a:ext>
            </a:extLst>
          </p:cNvPr>
          <p:cNvSpPr txBox="1"/>
          <p:nvPr/>
        </p:nvSpPr>
        <p:spPr bwMode="auto">
          <a:xfrm>
            <a:off x="6696150" y="5422684"/>
            <a:ext cx="1860383" cy="369300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7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1.4</a:t>
            </a:r>
            <a:r>
              <a:rPr lang="zh-CN" altLang="en-US" sz="4000" dirty="0"/>
              <a:t>、智能体环境交互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973263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运用</a:t>
            </a:r>
            <a:r>
              <a:rPr lang="en-US" altLang="zh-CN" sz="3200" spc="-10" dirty="0">
                <a:latin typeface="+mn-ea"/>
              </a:rPr>
              <a:t>AI</a:t>
            </a:r>
            <a:r>
              <a:rPr lang="zh-CN" altLang="en-US" sz="3200" spc="-10" dirty="0">
                <a:latin typeface="+mn-ea"/>
              </a:rPr>
              <a:t>玩游戏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6" y="1685359"/>
                <a:ext cx="9656444" cy="444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（</a:t>
                </a:r>
                <a:r>
                  <a:rPr lang="zh-CN" altLang="en-US" sz="28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</a:rPr>
                  <a:t>状态</a:t>
                </a:r>
                <a:r>
                  <a:rPr lang="zh-CN" altLang="en-US" sz="2800" dirty="0">
                    <a:latin typeface="+mn-ea"/>
                  </a:rPr>
                  <a:t>，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ea"/>
                  </a:rPr>
                  <a:t>行动</a:t>
                </a:r>
                <a:r>
                  <a:rPr lang="zh-CN" altLang="en-US" sz="2800" dirty="0">
                    <a:latin typeface="+mn-ea"/>
                  </a:rPr>
                  <a:t>，</a:t>
                </a:r>
                <a:r>
                  <a:rPr lang="zh-CN" altLang="en-US" sz="2800" dirty="0">
                    <a:solidFill>
                      <a:srgbClr val="006BCC"/>
                    </a:solidFill>
                    <a:latin typeface="+mn-ea"/>
                  </a:rPr>
                  <a:t>奖励</a:t>
                </a:r>
                <a:r>
                  <a:rPr lang="zh-CN" altLang="en-US" sz="2800" dirty="0">
                    <a:latin typeface="+mn-ea"/>
                  </a:rPr>
                  <a:t>）轨迹</a:t>
                </a:r>
                <a:endParaRPr lang="en-US" altLang="zh-CN" sz="2800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  </a:t>
                </a:r>
                <a:r>
                  <a:rPr lang="en-US" altLang="zh-CN" sz="2800" dirty="0"/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. 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一局从开始到结束（</a:t>
                </a:r>
                <a:r>
                  <a:rPr lang="en-US" altLang="zh-CN" sz="2800" dirty="0">
                    <a:latin typeface="+mn-ea"/>
                  </a:rPr>
                  <a:t>Mario wins or dies</a:t>
                </a:r>
                <a:r>
                  <a:rPr lang="zh-CN" altLang="en-US" sz="2800" dirty="0">
                    <a:latin typeface="+mn-ea"/>
                  </a:rPr>
                  <a:t>）</a:t>
                </a:r>
                <a:endParaRPr lang="en-US" altLang="zh-CN" sz="2800" dirty="0">
                  <a:latin typeface="+mn-ea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什么是好的策略？</a:t>
                </a:r>
                <a:endParaRPr lang="en-US" altLang="zh-CN" sz="2800" dirty="0">
                  <a:latin typeface="+mn-ea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好的策略会使累计奖励值增大：</a:t>
                </a:r>
                <a:r>
                  <a:rPr lang="en-US" altLang="zh-CN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>
                  <a:latin typeface="+mn-ea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使用奖励来引导策略学习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1685359"/>
                <a:ext cx="9656444" cy="4448205"/>
              </a:xfrm>
              <a:prstGeom prst="rect">
                <a:avLst/>
              </a:prstGeom>
              <a:blipFill>
                <a:blip r:embed="rId3"/>
                <a:stretch>
                  <a:fillRect l="-1136" b="-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11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1.5</a:t>
            </a:r>
            <a:r>
              <a:rPr lang="zh-CN" altLang="en-US" sz="4000" dirty="0"/>
              <a:t>、奖励和回报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回报</a:t>
            </a:r>
            <a:r>
              <a:rPr lang="en-US" altLang="zh-CN" sz="3200" spc="-10" dirty="0">
                <a:latin typeface="+mn-ea"/>
              </a:rPr>
              <a:t>(return)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62356" y="1390719"/>
                <a:ext cx="9656444" cy="4886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+mn-ea"/>
                  </a:rPr>
                  <a:t>定义：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+mn-ea"/>
                  </a:rPr>
                  <a:t>回报</a:t>
                </a:r>
                <a:r>
                  <a:rPr lang="zh-CN" altLang="en-US" sz="2800" dirty="0">
                    <a:latin typeface="+mn-ea"/>
                  </a:rPr>
                  <a:t>即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+mn-ea"/>
                  </a:rPr>
                  <a:t>未来的累计奖励</a:t>
                </a:r>
                <a:endParaRPr lang="en-US" altLang="zh-CN" sz="2800" dirty="0">
                  <a:solidFill>
                    <a:srgbClr val="FF3300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CN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问题：在时刻</a:t>
                </a:r>
                <a:r>
                  <a:rPr lang="en-US" altLang="zh-CN" sz="2800" i="1" dirty="0">
                    <a:latin typeface="Cambria Math" panose="02040503050406030204" pitchFamily="18" charset="0"/>
                  </a:rPr>
                  <a:t>t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sz="2800" dirty="0">
                    <a:solidFill>
                      <a:srgbClr val="006B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Cambria Math" panose="020405030504060302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同等重要吗？</a:t>
                </a:r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你喜欢下面哪个？</a:t>
                </a:r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Cambria Math" panose="02040503050406030204" pitchFamily="18" charset="0"/>
                  </a:rPr>
                  <a:t>我现在给你</a:t>
                </a:r>
                <a:r>
                  <a:rPr lang="en-US" altLang="zh-CN" sz="2800" dirty="0">
                    <a:solidFill>
                      <a:srgbClr val="006BCC"/>
                    </a:solidFill>
                    <a:latin typeface="Cambria Math" panose="02040503050406030204" pitchFamily="18" charset="0"/>
                  </a:rPr>
                  <a:t>$100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。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一年后我会给你</a:t>
                </a:r>
                <a:r>
                  <a:rPr lang="en-US" altLang="zh-CN" sz="2800" dirty="0">
                    <a:solidFill>
                      <a:srgbClr val="006BCC"/>
                    </a:solidFill>
                    <a:latin typeface="Cambria Math" panose="02040503050406030204" pitchFamily="18" charset="0"/>
                  </a:rPr>
                  <a:t>$100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。</a:t>
                </a:r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Cambria Math" panose="02040503050406030204" pitchFamily="18" charset="0"/>
                  </a:rPr>
                  <a:t>未来的奖励不如现在的有价值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的权重应该比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小。</a:t>
                </a:r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56" y="1390719"/>
                <a:ext cx="9656444" cy="4886787"/>
              </a:xfrm>
              <a:prstGeom prst="rect">
                <a:avLst/>
              </a:prstGeom>
              <a:blipFill>
                <a:blip r:embed="rId3"/>
                <a:stretch>
                  <a:fillRect l="-1263" b="-2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0A6D08-AA08-4345-B2C0-6BC1A536591E}"/>
              </a:ext>
            </a:extLst>
          </p:cNvPr>
          <p:cNvCxnSpPr/>
          <p:nvPr/>
        </p:nvCxnSpPr>
        <p:spPr>
          <a:xfrm>
            <a:off x="3820886" y="4082143"/>
            <a:ext cx="930728" cy="45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9F57348-B28F-448D-97C8-881DD2D78897}"/>
              </a:ext>
            </a:extLst>
          </p:cNvPr>
          <p:cNvSpPr txBox="1"/>
          <p:nvPr/>
        </p:nvSpPr>
        <p:spPr>
          <a:xfrm>
            <a:off x="5099496" y="4060044"/>
            <a:ext cx="1203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6BCC"/>
                </a:solidFill>
                <a:latin typeface="Cambria Math" panose="02040503050406030204" pitchFamily="18" charset="0"/>
              </a:rPr>
              <a:t>$50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301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1.5</a:t>
            </a:r>
            <a:r>
              <a:rPr lang="zh-CN" altLang="en-US" sz="4000" dirty="0"/>
              <a:t>、奖励和回报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回报</a:t>
            </a:r>
            <a:r>
              <a:rPr lang="en-US" altLang="zh-CN" sz="3200" spc="-10" dirty="0">
                <a:latin typeface="+mn-ea"/>
              </a:rPr>
              <a:t>(return)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62355" y="1390719"/>
                <a:ext cx="10415169" cy="3360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+mn-ea"/>
                  </a:rPr>
                  <a:t>定义：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+mn-ea"/>
                  </a:rPr>
                  <a:t>回报</a:t>
                </a:r>
                <a:r>
                  <a:rPr lang="zh-CN" altLang="en-US" sz="2800" dirty="0">
                    <a:latin typeface="+mn-ea"/>
                  </a:rPr>
                  <a:t>即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+mn-ea"/>
                  </a:rPr>
                  <a:t>未来的累计奖励</a:t>
                </a:r>
                <a:endParaRPr lang="en-US" altLang="zh-CN" sz="2800" dirty="0">
                  <a:solidFill>
                    <a:srgbClr val="FF3300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CN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Cambria Math" panose="02040503050406030204" pitchFamily="18" charset="0"/>
                  </a:rPr>
                  <a:t>折扣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回报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2800" dirty="0">
                    <a:solidFill>
                      <a:srgbClr val="FF3300"/>
                    </a:solidFill>
                    <a:latin typeface="Cambria Math" panose="02040503050406030204" pitchFamily="18" charset="0"/>
                  </a:rPr>
                  <a:t>discounted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return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，又名未来的累计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Cambria Math" panose="02040503050406030204" pitchFamily="18" charset="0"/>
                  </a:rPr>
                  <a:t>折扣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奖励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800" dirty="0">
                    <a:solidFill>
                      <a:srgbClr val="FF3300"/>
                    </a:solidFill>
                    <a:latin typeface="Cambria Math" panose="02040503050406030204" pitchFamily="18" charset="0"/>
                  </a:rPr>
                  <a:t>：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折扣因子（超参数）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zh-CN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55" y="1390719"/>
                <a:ext cx="10415169" cy="336079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0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1.5</a:t>
            </a:r>
            <a:r>
              <a:rPr lang="zh-CN" altLang="en-US" sz="4000" dirty="0"/>
              <a:t>、奖励和回报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回报</a:t>
            </a:r>
            <a:r>
              <a:rPr lang="en-US" altLang="zh-CN" sz="3200" spc="-10" dirty="0">
                <a:latin typeface="+mn-ea"/>
              </a:rPr>
              <a:t>(return)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Cambria Math" panose="02040503050406030204" pitchFamily="18" charset="0"/>
                  </a:rPr>
                  <a:t>折扣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回报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（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在时刻</a:t>
                </a:r>
                <a:r>
                  <a:rPr lang="en-US" altLang="zh-CN" sz="2800" i="1" dirty="0">
                    <a:latin typeface="Cambria Math" panose="02040503050406030204" pitchFamily="18" charset="0"/>
                  </a:rPr>
                  <a:t>t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blipFill>
                <a:blip r:embed="rId3"/>
                <a:stretch>
                  <a:fillRect l="-1230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/>
              <p:nvPr/>
            </p:nvSpPr>
            <p:spPr>
              <a:xfrm>
                <a:off x="1072516" y="2966028"/>
                <a:ext cx="8341360" cy="2597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在游戏结束，观测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观察所有的奖励，</a:t>
                </a:r>
                <a:r>
                  <a:rPr lang="en-US" altLang="zh-CN" sz="2800" dirty="0">
                    <a:solidFill>
                      <a:srgbClr val="006B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srgbClr val="006B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0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800" i="1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可以计算折扣回报：</a:t>
                </a:r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Cambria Math" panose="02040503050406030204" pitchFamily="18" charset="0"/>
                  </a:rPr>
                  <a:t>.</a:t>
                </a:r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2966028"/>
                <a:ext cx="8341360" cy="2597699"/>
              </a:xfrm>
              <a:prstGeom prst="rect">
                <a:avLst/>
              </a:prstGeom>
              <a:blipFill>
                <a:blip r:embed="rId4"/>
                <a:stretch>
                  <a:fillRect l="-1535"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54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1.5</a:t>
            </a:r>
            <a:r>
              <a:rPr lang="zh-CN" altLang="en-US" sz="4000" dirty="0"/>
              <a:t>、奖励和回报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回报</a:t>
            </a:r>
            <a:r>
              <a:rPr lang="en-US" altLang="zh-CN" sz="3200" spc="-10" dirty="0">
                <a:latin typeface="+mn-ea"/>
              </a:rPr>
              <a:t>(return)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Cambria Math" panose="02040503050406030204" pitchFamily="18" charset="0"/>
                  </a:rPr>
                  <a:t>折扣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回报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（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在时刻</a:t>
                </a:r>
                <a:r>
                  <a:rPr lang="en-US" altLang="zh-CN" sz="2800" i="1" dirty="0">
                    <a:latin typeface="Cambria Math" panose="02040503050406030204" pitchFamily="18" charset="0"/>
                  </a:rPr>
                  <a:t>t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blipFill>
                <a:blip r:embed="rId3"/>
                <a:stretch>
                  <a:fillRect l="-1230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/>
              <p:nvPr/>
            </p:nvSpPr>
            <p:spPr>
              <a:xfrm>
                <a:off x="1072516" y="2966028"/>
                <a:ext cx="9524364" cy="3244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在时刻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t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，奖励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是随机的，因此回报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是随机的。</a:t>
                </a:r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奖励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依赖于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。</a:t>
                </a:r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状态可以是随机的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(·|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cs typeface="Times New Roman" panose="02020603050405020304" pitchFamily="18" charset="0"/>
                  </a:rPr>
                  <a:t>行动可以是随机的</a:t>
                </a:r>
                <a:r>
                  <a:rPr lang="en-US" altLang="zh-CN" sz="2800" dirty="0">
                    <a:cs typeface="Times New Roman" panose="02020603050405020304" pitchFamily="18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~ </m:t>
                    </m:r>
                    <m:r>
                      <m:rPr>
                        <m:nor/>
                      </m:rPr>
                      <a:rPr lang="zh-CN" altLang="en-US" sz="280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zh-CN" altLang="en-US" sz="280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(·</m:t>
                    </m:r>
                    <m:r>
                      <m:rPr>
                        <m:nor/>
                      </m:rPr>
                      <a:rPr lang="en-US" altLang="zh-CN" sz="28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是随机的，那么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也是随机的。</a:t>
                </a:r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2966028"/>
                <a:ext cx="9524364" cy="3244030"/>
              </a:xfrm>
              <a:prstGeom prst="rect">
                <a:avLst/>
              </a:prstGeom>
              <a:blipFill>
                <a:blip r:embed="rId4"/>
                <a:stretch>
                  <a:fillRect l="-1344" b="-4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8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1.5</a:t>
            </a:r>
            <a:r>
              <a:rPr lang="zh-CN" altLang="en-US" sz="4000" dirty="0"/>
              <a:t>、奖励和回报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回报</a:t>
            </a:r>
            <a:r>
              <a:rPr lang="en-US" altLang="zh-CN" sz="3200" spc="-10" dirty="0">
                <a:latin typeface="+mn-ea"/>
              </a:rPr>
              <a:t>(return)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Cambria Math" panose="02040503050406030204" pitchFamily="18" charset="0"/>
                  </a:rPr>
                  <a:t>折扣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回报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（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在时刻</a:t>
                </a:r>
                <a:r>
                  <a:rPr lang="en-US" altLang="zh-CN" sz="2800" i="1" dirty="0">
                    <a:latin typeface="Cambria Math" panose="02040503050406030204" pitchFamily="18" charset="0"/>
                  </a:rPr>
                  <a:t>t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blipFill>
                <a:blip r:embed="rId3"/>
                <a:stretch>
                  <a:fillRect l="-1230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/>
              <p:nvPr/>
            </p:nvSpPr>
            <p:spPr>
              <a:xfrm>
                <a:off x="1072516" y="2966028"/>
                <a:ext cx="9524364" cy="2678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在时刻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t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，奖励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是随机的，因此回报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是随机的。</a:t>
                </a:r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奖励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依赖于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。</a:t>
                </a:r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依赖于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800" i="1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zh-CN" sz="28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b="1" dirty="0"/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依赖于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cs typeface="Times New Roman" panose="02020603050405020304" pitchFamily="18" charset="0"/>
                  </a:rPr>
                  <a:t>。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2966028"/>
                <a:ext cx="9524364" cy="2678234"/>
              </a:xfrm>
              <a:prstGeom prst="rect">
                <a:avLst/>
              </a:prstGeom>
              <a:blipFill>
                <a:blip r:embed="rId4"/>
                <a:stretch>
                  <a:fillRect l="-1472" b="-6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007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1.5</a:t>
            </a:r>
            <a:r>
              <a:rPr lang="zh-CN" altLang="en-US" sz="4000" dirty="0"/>
              <a:t>、奖励和回报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回报随机性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13B6A7-F8BC-4DCB-B90A-8F7E1FA6C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"/>
          <a:stretch/>
        </p:blipFill>
        <p:spPr>
          <a:xfrm>
            <a:off x="1049755" y="1505423"/>
            <a:ext cx="9923045" cy="44291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22DB83E-8529-4791-A4A2-B6F92AFD4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800" y="2349686"/>
            <a:ext cx="877200" cy="913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EFB77FE-5986-4B01-8E0A-24E33B492F6B}"/>
                  </a:ext>
                </a:extLst>
              </p:cNvPr>
              <p:cNvSpPr/>
              <p:nvPr/>
            </p:nvSpPr>
            <p:spPr>
              <a:xfrm>
                <a:off x="3088640" y="2854960"/>
                <a:ext cx="5872480" cy="44704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是随机变量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EFB77FE-5986-4B01-8E0A-24E33B492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40" y="2854960"/>
                <a:ext cx="5872480" cy="447040"/>
              </a:xfrm>
              <a:prstGeom prst="rect">
                <a:avLst/>
              </a:prstGeom>
              <a:blipFill>
                <a:blip r:embed="rId5"/>
                <a:stretch>
                  <a:fillRect t="-10811" b="-310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53C8B60-1B58-4AA2-86FE-2C34A638BB6E}"/>
                  </a:ext>
                </a:extLst>
              </p:cNvPr>
              <p:cNvSpPr/>
              <p:nvPr/>
            </p:nvSpPr>
            <p:spPr>
              <a:xfrm>
                <a:off x="3088640" y="2298477"/>
                <a:ext cx="61763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b="1" i="1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…,  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53C8B60-1B58-4AA2-86FE-2C34A638B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40" y="2298477"/>
                <a:ext cx="61763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3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1.5</a:t>
            </a:r>
            <a:r>
              <a:rPr lang="zh-CN" altLang="en-US" sz="4000" dirty="0"/>
              <a:t>、奖励和回报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回报随机性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13B6A7-F8BC-4DCB-B90A-8F7E1FA6C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"/>
          <a:stretch/>
        </p:blipFill>
        <p:spPr>
          <a:xfrm>
            <a:off x="1049755" y="1505423"/>
            <a:ext cx="9923045" cy="44291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22DB83E-8529-4791-A4A2-B6F92AFD4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977" y="3719985"/>
            <a:ext cx="877200" cy="913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29D326-DEF3-43CB-AD6C-F08335CA7C8D}"/>
                  </a:ext>
                </a:extLst>
              </p:cNvPr>
              <p:cNvSpPr/>
              <p:nvPr/>
            </p:nvSpPr>
            <p:spPr>
              <a:xfrm>
                <a:off x="3088640" y="3690931"/>
                <a:ext cx="5872480" cy="44704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是观察值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29D326-DEF3-43CB-AD6C-F08335CA7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40" y="3690931"/>
                <a:ext cx="5872480" cy="447040"/>
              </a:xfrm>
              <a:prstGeom prst="rect">
                <a:avLst/>
              </a:prstGeom>
              <a:blipFill>
                <a:blip r:embed="rId5"/>
                <a:stretch>
                  <a:fillRect t="-10811" b="-324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1AF9CD-BA81-4EA4-8E94-E08E55DDA72D}"/>
                  </a:ext>
                </a:extLst>
              </p:cNvPr>
              <p:cNvSpPr/>
              <p:nvPr/>
            </p:nvSpPr>
            <p:spPr>
              <a:xfrm>
                <a:off x="3088640" y="4132269"/>
                <a:ext cx="6003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b="1" i="1">
                          <a:solidFill>
                            <a:srgbClr val="006BCC"/>
                          </a:solidFill>
                          <a:latin typeface="Cambria Math" panose="02040503050406030204" pitchFamily="18" charset="0"/>
                        </a:rPr>
                        <m:t>…,  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1AF9CD-BA81-4EA4-8E94-E08E55DDA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40" y="4132269"/>
                <a:ext cx="600324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940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1.6</a:t>
            </a:r>
            <a:r>
              <a:rPr lang="zh-CN" altLang="en-US" sz="4000" dirty="0"/>
              <a:t>、价值函数</a:t>
            </a:r>
            <a:r>
              <a:rPr lang="en-US" altLang="zh-CN" sz="4000" dirty="0"/>
              <a:t>(Value Function)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719F06-30EC-407D-A2E0-477FC70A7383}"/>
                  </a:ext>
                </a:extLst>
              </p:cNvPr>
              <p:cNvSpPr txBox="1"/>
              <p:nvPr/>
            </p:nvSpPr>
            <p:spPr>
              <a:xfrm>
                <a:off x="714475" y="872236"/>
                <a:ext cx="11228525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行动价值函数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3200" i="1" spc="-1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719F06-30EC-407D-A2E0-477FC70A7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872236"/>
                <a:ext cx="11228525" cy="633187"/>
              </a:xfrm>
              <a:prstGeom prst="rect">
                <a:avLst/>
              </a:prstGeom>
              <a:blipFill>
                <a:blip r:embed="rId3"/>
                <a:stretch>
                  <a:fillRect l="-1194" t="-4808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Cambria Math" panose="02040503050406030204" pitchFamily="18" charset="0"/>
                  </a:rPr>
                  <a:t>折扣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回报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（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在时刻</a:t>
                </a:r>
                <a:r>
                  <a:rPr lang="en-US" altLang="zh-CN" sz="2800" i="1" dirty="0">
                    <a:latin typeface="Cambria Math" panose="02040503050406030204" pitchFamily="18" charset="0"/>
                  </a:rPr>
                  <a:t>t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blipFill>
                <a:blip r:embed="rId4"/>
                <a:stretch>
                  <a:fillRect l="-1230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/>
              <p:nvPr/>
            </p:nvSpPr>
            <p:spPr>
              <a:xfrm>
                <a:off x="1072516" y="2966028"/>
                <a:ext cx="9524364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spc="-10" dirty="0">
                    <a:latin typeface="+mn-ea"/>
                  </a:rPr>
                  <a:t>行动价值函数 （</a:t>
                </a:r>
                <a:r>
                  <a:rPr lang="en-US" altLang="zh-CN" sz="2800" spc="-10" dirty="0">
                    <a:solidFill>
                      <a:srgbClr val="FF3300"/>
                    </a:solidFill>
                    <a:latin typeface="+mn-ea"/>
                  </a:rPr>
                  <a:t>Action-value function</a:t>
                </a:r>
                <a:r>
                  <a:rPr lang="zh-CN" altLang="en-US" sz="2800" spc="-10" dirty="0">
                    <a:latin typeface="+mn-ea"/>
                  </a:rPr>
                  <a:t>）</a:t>
                </a:r>
                <a:endParaRPr lang="en-US" altLang="zh-CN" sz="2800" spc="-10" dirty="0">
                  <a:latin typeface="+mn-ea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pc="-1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zh-CN" sz="2800" spc="-1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0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2966028"/>
                <a:ext cx="9524364" cy="1305037"/>
              </a:xfrm>
              <a:prstGeom prst="rect">
                <a:avLst/>
              </a:prstGeom>
              <a:blipFill>
                <a:blip r:embed="rId5"/>
                <a:stretch>
                  <a:fillRect l="-1344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8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1.6</a:t>
            </a:r>
            <a:r>
              <a:rPr lang="zh-CN" altLang="en-US" sz="4000" dirty="0"/>
              <a:t>、价值函数</a:t>
            </a:r>
            <a:r>
              <a:rPr lang="en-US" altLang="zh-CN" sz="4000" dirty="0"/>
              <a:t>(Value Function)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719F06-30EC-407D-A2E0-477FC70A7383}"/>
                  </a:ext>
                </a:extLst>
              </p:cNvPr>
              <p:cNvSpPr txBox="1"/>
              <p:nvPr/>
            </p:nvSpPr>
            <p:spPr>
              <a:xfrm>
                <a:off x="714475" y="872236"/>
                <a:ext cx="11228525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行动价值函数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3200" i="1" spc="-1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719F06-30EC-407D-A2E0-477FC70A7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872236"/>
                <a:ext cx="11228525" cy="633187"/>
              </a:xfrm>
              <a:prstGeom prst="rect">
                <a:avLst/>
              </a:prstGeom>
              <a:blipFill>
                <a:blip r:embed="rId3"/>
                <a:stretch>
                  <a:fillRect l="-1194" t="-4808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Cambria Math" panose="02040503050406030204" pitchFamily="18" charset="0"/>
                  </a:rPr>
                  <a:t>折扣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回报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（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在时刻</a:t>
                </a:r>
                <a:r>
                  <a:rPr lang="en-US" altLang="zh-CN" sz="2800" i="1" dirty="0">
                    <a:latin typeface="Cambria Math" panose="02040503050406030204" pitchFamily="18" charset="0"/>
                  </a:rPr>
                  <a:t>t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blipFill>
                <a:blip r:embed="rId4"/>
                <a:stretch>
                  <a:fillRect l="-1230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/>
              <p:nvPr/>
            </p:nvSpPr>
            <p:spPr>
              <a:xfrm>
                <a:off x="1072516" y="2966028"/>
                <a:ext cx="9524364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spc="-10" dirty="0">
                    <a:latin typeface="+mn-ea"/>
                  </a:rPr>
                  <a:t>行动价值函数 （</a:t>
                </a:r>
                <a:r>
                  <a:rPr lang="en-US" altLang="zh-CN" sz="2800" spc="-10" dirty="0">
                    <a:solidFill>
                      <a:srgbClr val="FF3300"/>
                    </a:solidFill>
                    <a:latin typeface="+mn-ea"/>
                  </a:rPr>
                  <a:t>Action-value function</a:t>
                </a:r>
                <a:r>
                  <a:rPr lang="zh-CN" altLang="en-US" sz="2800" spc="-10" dirty="0">
                    <a:latin typeface="+mn-ea"/>
                  </a:rPr>
                  <a:t>）</a:t>
                </a:r>
                <a:endParaRPr lang="en-US" altLang="zh-CN" sz="2800" spc="-10" dirty="0">
                  <a:latin typeface="+mn-ea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pc="-1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zh-CN" sz="2800" spc="-1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0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2966028"/>
                <a:ext cx="9524364" cy="1305037"/>
              </a:xfrm>
              <a:prstGeom prst="rect">
                <a:avLst/>
              </a:prstGeom>
              <a:blipFill>
                <a:blip r:embed="rId5"/>
                <a:stretch>
                  <a:fillRect l="-1344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30C03ED-8852-43A5-8522-6CB6CD1DCF22}"/>
                  </a:ext>
                </a:extLst>
              </p:cNvPr>
              <p:cNvSpPr/>
              <p:nvPr/>
            </p:nvSpPr>
            <p:spPr>
              <a:xfrm>
                <a:off x="1072516" y="4426761"/>
                <a:ext cx="7972424" cy="57932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取决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</a:rPr>
                  <a:t>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30C03ED-8852-43A5-8522-6CB6CD1DC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4426761"/>
                <a:ext cx="7972424" cy="579321"/>
              </a:xfrm>
              <a:prstGeom prst="rect">
                <a:avLst/>
              </a:prstGeom>
              <a:blipFill>
                <a:blip r:embed="rId6"/>
                <a:stretch>
                  <a:fillRect t="-6316" b="-24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3E0D3FA-0505-4555-A8B5-6DE39CBF6AA1}"/>
                  </a:ext>
                </a:extLst>
              </p:cNvPr>
              <p:cNvSpPr/>
              <p:nvPr/>
            </p:nvSpPr>
            <p:spPr>
              <a:xfrm>
                <a:off x="1072515" y="5161778"/>
                <a:ext cx="7972425" cy="57932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取决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</a:rPr>
                  <a:t>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,  …,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…,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3E0D3FA-0505-4555-A8B5-6DE39CBF6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5" y="5161778"/>
                <a:ext cx="7972425" cy="579321"/>
              </a:xfrm>
              <a:prstGeom prst="rect">
                <a:avLst/>
              </a:prstGeom>
              <a:blipFill>
                <a:blip r:embed="rId7"/>
                <a:stretch>
                  <a:fillRect t="-6316" b="-24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83FE9FB-C150-4CB8-8E8E-D0727B0D3978}"/>
              </a:ext>
            </a:extLst>
          </p:cNvPr>
          <p:cNvSpPr/>
          <p:nvPr/>
        </p:nvSpPr>
        <p:spPr>
          <a:xfrm>
            <a:off x="1469572" y="3695504"/>
            <a:ext cx="1649186" cy="725716"/>
          </a:xfrm>
          <a:prstGeom prst="rect">
            <a:avLst/>
          </a:prstGeom>
          <a:noFill/>
          <a:ln w="60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6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占位符 116">
            <a:extLst>
              <a:ext uri="{FF2B5EF4-FFF2-40B4-BE49-F238E27FC236}">
                <a16:creationId xmlns:a16="http://schemas.microsoft.com/office/drawing/2014/main" id="{B58CAB1C-0B97-4151-9BE9-2DF443B65E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604649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：强化学习是走向</a:t>
            </a:r>
            <a:r>
              <a:rPr lang="en-US" altLang="zh-CN" dirty="0"/>
              <a:t>AGI</a:t>
            </a:r>
            <a:r>
              <a:rPr lang="zh-CN" altLang="en-US" dirty="0"/>
              <a:t>的途径之一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33" y="858092"/>
            <a:ext cx="3311767" cy="32353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73" y="1034583"/>
            <a:ext cx="2239222" cy="1837659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12" name="Text Box 303"/>
          <p:cNvSpPr txBox="1">
            <a:spLocks noChangeArrowheads="1"/>
          </p:cNvSpPr>
          <p:nvPr/>
        </p:nvSpPr>
        <p:spPr bwMode="auto">
          <a:xfrm>
            <a:off x="3217418" y="1281015"/>
            <a:ext cx="2792546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err="1">
                <a:solidFill>
                  <a:srgbClr val="C00000"/>
                </a:solidFill>
                <a:latin typeface="+mn-ea"/>
              </a:rPr>
              <a:t>AlphaGo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：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2016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年战胜李世石，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2017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年战胜柯洁。</a:t>
            </a:r>
            <a:endParaRPr lang="en-US" altLang="zh-CN" sz="2400" dirty="0">
              <a:solidFill>
                <a:srgbClr val="0070C0"/>
              </a:solidFill>
              <a:latin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1.0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版：人类棋局</a:t>
            </a:r>
            <a:endParaRPr lang="en-US" altLang="zh-CN" sz="2400" dirty="0">
              <a:solidFill>
                <a:srgbClr val="0070C0"/>
              </a:solidFill>
              <a:latin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2.0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版：自我对弈产生棋局</a:t>
            </a:r>
            <a:endParaRPr lang="en-US" altLang="zh-CN" sz="2400" dirty="0">
              <a:solidFill>
                <a:srgbClr val="0070C0"/>
              </a:solidFill>
              <a:latin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核心：强化学习与蒙特卡洛搜索</a:t>
            </a:r>
          </a:p>
        </p:txBody>
      </p:sp>
      <p:pic>
        <p:nvPicPr>
          <p:cNvPr id="13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6" y="3214526"/>
            <a:ext cx="2387156" cy="1757815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5"/>
          <p:cNvSpPr txBox="1">
            <a:spLocks noChangeArrowheads="1"/>
          </p:cNvSpPr>
          <p:nvPr/>
        </p:nvSpPr>
        <p:spPr bwMode="auto">
          <a:xfrm>
            <a:off x="1569538" y="5087140"/>
            <a:ext cx="106045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黄士杰</a:t>
            </a:r>
          </a:p>
        </p:txBody>
      </p: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6083931" y="4226418"/>
            <a:ext cx="5452394" cy="190770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sym typeface="DotumChe" pitchFamily="49" charset="-127"/>
              </a:rPr>
              <a:t>强化学习（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sym typeface="DotumChe" pitchFamily="49" charset="-127"/>
              </a:rPr>
              <a:t>reinforcement learning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sym typeface="DotumChe" pitchFamily="49" charset="-127"/>
              </a:rPr>
              <a:t>）被认为是人类通往通用人工智能（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ea typeface="+mn-ea"/>
                <a:sym typeface="DotumChe" pitchFamily="49" charset="-127"/>
              </a:rPr>
              <a:t>AGI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sym typeface="DotumChe" pitchFamily="49" charset="-127"/>
              </a:rPr>
              <a:t>）的有效途径。从以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ea typeface="+mn-ea"/>
                <a:sym typeface="DotumChe" pitchFamily="49" charset="-127"/>
              </a:rPr>
              <a:t>Deepmind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sym typeface="DotumChe" pitchFamily="49" charset="-127"/>
              </a:rPr>
              <a:t>为代表的研发团队对强化学习在游戏博弈中的突出表现来看，强化学习的无监督的学习方法所展现的效果惊人。</a:t>
            </a:r>
          </a:p>
        </p:txBody>
      </p:sp>
    </p:spTree>
    <p:extLst>
      <p:ext uri="{BB962C8B-B14F-4D97-AF65-F5344CB8AC3E}">
        <p14:creationId xmlns:p14="http://schemas.microsoft.com/office/powerpoint/2010/main" val="1404230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1.6</a:t>
            </a:r>
            <a:r>
              <a:rPr lang="zh-CN" altLang="en-US" sz="4000" dirty="0"/>
              <a:t>、价值函数</a:t>
            </a:r>
            <a:r>
              <a:rPr lang="en-US" altLang="zh-CN" sz="4000" dirty="0"/>
              <a:t>(Value Function)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719F06-30EC-407D-A2E0-477FC70A7383}"/>
                  </a:ext>
                </a:extLst>
              </p:cNvPr>
              <p:cNvSpPr txBox="1"/>
              <p:nvPr/>
            </p:nvSpPr>
            <p:spPr>
              <a:xfrm>
                <a:off x="714475" y="872236"/>
                <a:ext cx="11228525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状态价值函数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32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3200" i="1" spc="-1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719F06-30EC-407D-A2E0-477FC70A7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872236"/>
                <a:ext cx="11228525" cy="633187"/>
              </a:xfrm>
              <a:prstGeom prst="rect">
                <a:avLst/>
              </a:prstGeom>
              <a:blipFill>
                <a:blip r:embed="rId3"/>
                <a:stretch>
                  <a:fillRect l="-1194" t="-4808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alpha val="20000"/>
                      </a:schemeClr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dirty="0">
                    <a:solidFill>
                      <a:srgbClr val="FF3300">
                        <a:alpha val="20000"/>
                      </a:srgbClr>
                    </a:solidFill>
                    <a:latin typeface="Cambria Math" panose="02040503050406030204" pitchFamily="18" charset="0"/>
                  </a:rPr>
                  <a:t>折扣</a:t>
                </a:r>
                <a:r>
                  <a:rPr lang="zh-CN" altLang="en-US" sz="2800" dirty="0">
                    <a:solidFill>
                      <a:schemeClr val="tx1">
                        <a:alpha val="20000"/>
                      </a:schemeClr>
                    </a:solidFill>
                    <a:latin typeface="Cambria Math" panose="02040503050406030204" pitchFamily="18" charset="0"/>
                  </a:rPr>
                  <a:t>回报（在时刻</a:t>
                </a:r>
                <a:r>
                  <a:rPr lang="en-US" altLang="zh-CN" sz="2800" i="1" dirty="0">
                    <a:solidFill>
                      <a:schemeClr val="tx1">
                        <a:alpha val="20000"/>
                      </a:schemeClr>
                    </a:solidFill>
                    <a:latin typeface="Cambria Math" panose="02040503050406030204" pitchFamily="18" charset="0"/>
                  </a:rPr>
                  <a:t>t</a:t>
                </a:r>
                <a:r>
                  <a:rPr lang="zh-CN" altLang="en-US" sz="2800" dirty="0">
                    <a:solidFill>
                      <a:schemeClr val="tx1">
                        <a:alpha val="20000"/>
                      </a:schemeClr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2800" i="1" dirty="0">
                  <a:solidFill>
                    <a:schemeClr val="tx1">
                      <a:alpha val="2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 smtClean="0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alpha val="20000"/>
                      </a:schemeClr>
                    </a:solidFill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blipFill>
                <a:blip r:embed="rId4"/>
                <a:stretch>
                  <a:fillRect l="-1230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/>
              <p:nvPr/>
            </p:nvSpPr>
            <p:spPr>
              <a:xfrm>
                <a:off x="1072516" y="2966028"/>
                <a:ext cx="9524364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prstClr val="black">
                        <a:alpha val="20000"/>
                      </a:prstClr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spc="-10" dirty="0">
                    <a:solidFill>
                      <a:schemeClr val="tx1">
                        <a:alpha val="20000"/>
                      </a:schemeClr>
                    </a:solidFill>
                    <a:latin typeface="+mn-ea"/>
                  </a:rPr>
                  <a:t>行动价值函数 （</a:t>
                </a:r>
                <a:r>
                  <a:rPr lang="en-US" altLang="zh-CN" sz="2800" spc="-10" dirty="0">
                    <a:solidFill>
                      <a:srgbClr val="FF3300">
                        <a:alpha val="20000"/>
                      </a:srgbClr>
                    </a:solidFill>
                    <a:latin typeface="+mn-ea"/>
                  </a:rPr>
                  <a:t>Action-value function</a:t>
                </a:r>
                <a:r>
                  <a:rPr lang="zh-CN" altLang="en-US" sz="2800" spc="-10" dirty="0">
                    <a:solidFill>
                      <a:schemeClr val="tx1">
                        <a:alpha val="20000"/>
                      </a:schemeClr>
                    </a:solidFill>
                    <a:latin typeface="+mn-ea"/>
                  </a:rPr>
                  <a:t>）</a:t>
                </a:r>
                <a:endParaRPr lang="en-US" altLang="zh-CN" sz="2800" spc="-10" dirty="0">
                  <a:solidFill>
                    <a:schemeClr val="tx1">
                      <a:alpha val="20000"/>
                    </a:schemeClr>
                  </a:solidFill>
                  <a:latin typeface="+mn-ea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 smtClean="0"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  <a:alpha val="2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chemeClr val="accent6">
                                    <a:lumMod val="75000"/>
                                    <a:alpha val="2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 smtClean="0">
                                <a:solidFill>
                                  <a:srgbClr val="FF0000">
                                    <a:alpha val="2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pc="-10" smtClean="0">
                                <a:solidFill>
                                  <a:srgbClr val="FF0000">
                                    <a:alpha val="2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rgbClr val="FF0000">
                                    <a:alpha val="2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b="0" i="1" spc="-10" smtClean="0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solidFill>
                          <a:srgbClr val="FF0000">
                            <a:alpha val="20000"/>
                          </a:srgb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>
                        <a:alpha val="20000"/>
                      </a:prstClr>
                    </a:solidFill>
                    <a:latin typeface="Cambria Math" panose="02040503050406030204" pitchFamily="18" charset="0"/>
                  </a:rPr>
                  <a:t>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>
                        <a:alpha val="20000"/>
                      </a:prstClr>
                    </a:solidFill>
                    <a:latin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chemeClr val="accent6">
                                <a:lumMod val="75000"/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pc="-10" smtClean="0">
                        <a:solidFill>
                          <a:schemeClr val="accent6">
                            <a:lumMod val="75000"/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>
                        <a:alpha val="20000"/>
                      </a:prstClr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zh-CN" sz="2800" spc="-10" dirty="0">
                    <a:solidFill>
                      <a:srgbClr val="FF0000">
                        <a:alpha val="20000"/>
                      </a:srgb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0" spc="-10" smtClean="0">
                        <a:solidFill>
                          <a:srgbClr val="FF0000">
                            <a:alpha val="20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>
                        <a:alpha val="20000"/>
                      </a:prstClr>
                    </a:solidFill>
                    <a:latin typeface="Cambria Math" panose="020405030504060302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2966028"/>
                <a:ext cx="9524364" cy="1305037"/>
              </a:xfrm>
              <a:prstGeom prst="rect">
                <a:avLst/>
              </a:prstGeom>
              <a:blipFill>
                <a:blip r:embed="rId5"/>
                <a:stretch>
                  <a:fillRect l="-1344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3DA2FA-AB3D-4630-B3F8-83ADB0BCF9A2}"/>
                  </a:ext>
                </a:extLst>
              </p:cNvPr>
              <p:cNvSpPr txBox="1"/>
              <p:nvPr/>
            </p:nvSpPr>
            <p:spPr>
              <a:xfrm>
                <a:off x="1072515" y="4351804"/>
                <a:ext cx="10718991" cy="130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定义：状态</a:t>
                </a:r>
                <a:r>
                  <a:rPr lang="zh-CN" altLang="en-US" sz="2800" spc="-10" dirty="0">
                    <a:latin typeface="+mn-ea"/>
                  </a:rPr>
                  <a:t>价值函数 （</a:t>
                </a:r>
                <a:r>
                  <a:rPr lang="en-US" altLang="zh-CN" sz="2800" spc="-10" dirty="0">
                    <a:solidFill>
                      <a:srgbClr val="FF3300"/>
                    </a:solidFill>
                    <a:latin typeface="+mn-ea"/>
                  </a:rPr>
                  <a:t>State-value function</a:t>
                </a:r>
                <a:r>
                  <a:rPr lang="zh-CN" altLang="en-US" sz="2800" spc="-10" dirty="0">
                    <a:latin typeface="+mn-ea"/>
                  </a:rPr>
                  <a:t>）</a:t>
                </a:r>
                <a:endParaRPr lang="en-US" altLang="zh-CN" sz="2800" spc="-10" dirty="0">
                  <a:latin typeface="+mn-ea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800" b="0" i="0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b="0" i="0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3DA2FA-AB3D-4630-B3F8-83ADB0BCF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5" y="4351804"/>
                <a:ext cx="10718991" cy="1308115"/>
              </a:xfrm>
              <a:prstGeom prst="rect">
                <a:avLst/>
              </a:prstGeom>
              <a:blipFill>
                <a:blip r:embed="rId6"/>
                <a:stretch>
                  <a:fillRect l="-1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连接符: 曲线 4">
            <a:extLst>
              <a:ext uri="{FF2B5EF4-FFF2-40B4-BE49-F238E27FC236}">
                <a16:creationId xmlns:a16="http://schemas.microsoft.com/office/drawing/2014/main" id="{EC7FDE71-41E8-4967-B15B-6248C5FE6559}"/>
              </a:ext>
            </a:extLst>
          </p:cNvPr>
          <p:cNvCxnSpPr>
            <a:cxnSpLocks/>
          </p:cNvCxnSpPr>
          <p:nvPr/>
        </p:nvCxnSpPr>
        <p:spPr>
          <a:xfrm>
            <a:off x="3211033" y="5656841"/>
            <a:ext cx="510362" cy="328923"/>
          </a:xfrm>
          <a:prstGeom prst="curvedConnector3">
            <a:avLst>
              <a:gd name="adj1" fmla="val 50000"/>
            </a:avLst>
          </a:prstGeom>
          <a:ln w="22225">
            <a:solidFill>
              <a:schemeClr val="accent1">
                <a:lumMod val="75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31B855D-F1B3-4FBE-B68D-CFDBF1DF5533}"/>
                  </a:ext>
                </a:extLst>
              </p:cNvPr>
              <p:cNvSpPr/>
              <p:nvPr/>
            </p:nvSpPr>
            <p:spPr>
              <a:xfrm>
                <a:off x="3826349" y="5696103"/>
                <a:ext cx="2680777" cy="57932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zh-CN" alt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·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800" i="1" spc="-1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spc="-10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b="0" i="1" spc="-10" smtClean="0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31B855D-F1B3-4FBE-B68D-CFDBF1DF5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349" y="5696103"/>
                <a:ext cx="2680777" cy="5793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AA22CA0-265A-40C2-9E01-6105674854CF}"/>
                  </a:ext>
                </a:extLst>
              </p:cNvPr>
              <p:cNvSpPr txBox="1"/>
              <p:nvPr/>
            </p:nvSpPr>
            <p:spPr>
              <a:xfrm>
                <a:off x="4878161" y="5133493"/>
                <a:ext cx="60987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i="1" spc="-1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 spc="-10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800" i="1" spc="-10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 spc="-10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 spc="-1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spc="-1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 spc="-1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800" i="1" spc="-1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b="0" i="1" spc="-1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行动是离散的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)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AA22CA0-265A-40C2-9E01-610567485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161" y="5133493"/>
                <a:ext cx="6098720" cy="523220"/>
              </a:xfrm>
              <a:prstGeom prst="rect">
                <a:avLst/>
              </a:prstGeom>
              <a:blipFill>
                <a:blip r:embed="rId8"/>
                <a:stretch>
                  <a:fillRect l="-1998" t="-12791" r="-4496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1.6</a:t>
            </a:r>
            <a:r>
              <a:rPr lang="zh-CN" altLang="en-US" sz="4000" dirty="0"/>
              <a:t>、价值函数</a:t>
            </a:r>
            <a:r>
              <a:rPr lang="en-US" altLang="zh-CN" sz="4000" dirty="0"/>
              <a:t>(Value Function)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719F06-30EC-407D-A2E0-477FC70A7383}"/>
                  </a:ext>
                </a:extLst>
              </p:cNvPr>
              <p:cNvSpPr txBox="1"/>
              <p:nvPr/>
            </p:nvSpPr>
            <p:spPr>
              <a:xfrm>
                <a:off x="714475" y="872236"/>
                <a:ext cx="11228525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状态价值函数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32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3200" i="1" spc="-1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719F06-30EC-407D-A2E0-477FC70A7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872236"/>
                <a:ext cx="11228525" cy="633187"/>
              </a:xfrm>
              <a:prstGeom prst="rect">
                <a:avLst/>
              </a:prstGeom>
              <a:blipFill>
                <a:blip r:embed="rId3"/>
                <a:stretch>
                  <a:fillRect l="-1194" t="-4808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>
                        <a:alpha val="20000"/>
                      </a:schemeClr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dirty="0">
                    <a:solidFill>
                      <a:srgbClr val="FF3300">
                        <a:alpha val="20000"/>
                      </a:srgbClr>
                    </a:solidFill>
                    <a:latin typeface="Cambria Math" panose="02040503050406030204" pitchFamily="18" charset="0"/>
                  </a:rPr>
                  <a:t>折扣</a:t>
                </a:r>
                <a:r>
                  <a:rPr lang="zh-CN" altLang="en-US" sz="2800" dirty="0">
                    <a:solidFill>
                      <a:schemeClr val="tx1">
                        <a:alpha val="20000"/>
                      </a:schemeClr>
                    </a:solidFill>
                    <a:latin typeface="Cambria Math" panose="02040503050406030204" pitchFamily="18" charset="0"/>
                  </a:rPr>
                  <a:t>回报（在时刻</a:t>
                </a:r>
                <a:r>
                  <a:rPr lang="en-US" altLang="zh-CN" sz="2800" i="1" dirty="0">
                    <a:solidFill>
                      <a:schemeClr val="tx1">
                        <a:alpha val="20000"/>
                      </a:schemeClr>
                    </a:solidFill>
                    <a:latin typeface="Cambria Math" panose="02040503050406030204" pitchFamily="18" charset="0"/>
                  </a:rPr>
                  <a:t>t</a:t>
                </a:r>
                <a:r>
                  <a:rPr lang="zh-CN" altLang="en-US" sz="2800" dirty="0">
                    <a:solidFill>
                      <a:schemeClr val="tx1">
                        <a:alpha val="20000"/>
                      </a:schemeClr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2800" i="1" dirty="0">
                  <a:solidFill>
                    <a:schemeClr val="tx1">
                      <a:alpha val="2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 smtClean="0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6BCC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alpha val="20000"/>
                      </a:schemeClr>
                    </a:solidFill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1505423"/>
                <a:ext cx="10415169" cy="1304909"/>
              </a:xfrm>
              <a:prstGeom prst="rect">
                <a:avLst/>
              </a:prstGeom>
              <a:blipFill>
                <a:blip r:embed="rId4"/>
                <a:stretch>
                  <a:fillRect l="-1230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/>
              <p:nvPr/>
            </p:nvSpPr>
            <p:spPr>
              <a:xfrm>
                <a:off x="1072516" y="2966028"/>
                <a:ext cx="9524364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prstClr val="black">
                        <a:alpha val="20000"/>
                      </a:prstClr>
                    </a:solidFill>
                    <a:latin typeface="Cambria Math" panose="02040503050406030204" pitchFamily="18" charset="0"/>
                  </a:rPr>
                  <a:t>定义：</a:t>
                </a:r>
                <a:r>
                  <a:rPr lang="zh-CN" altLang="en-US" sz="2800" spc="-10" dirty="0">
                    <a:solidFill>
                      <a:schemeClr val="tx1">
                        <a:alpha val="20000"/>
                      </a:schemeClr>
                    </a:solidFill>
                    <a:latin typeface="+mn-ea"/>
                  </a:rPr>
                  <a:t>行动价值函数 （</a:t>
                </a:r>
                <a:r>
                  <a:rPr lang="en-US" altLang="zh-CN" sz="2800" spc="-10" dirty="0">
                    <a:solidFill>
                      <a:srgbClr val="FF3300">
                        <a:alpha val="20000"/>
                      </a:srgbClr>
                    </a:solidFill>
                    <a:latin typeface="+mn-ea"/>
                  </a:rPr>
                  <a:t>Action-value function</a:t>
                </a:r>
                <a:r>
                  <a:rPr lang="zh-CN" altLang="en-US" sz="2800" spc="-10" dirty="0">
                    <a:solidFill>
                      <a:schemeClr val="tx1">
                        <a:alpha val="20000"/>
                      </a:schemeClr>
                    </a:solidFill>
                    <a:latin typeface="+mn-ea"/>
                  </a:rPr>
                  <a:t>）</a:t>
                </a:r>
                <a:endParaRPr lang="en-US" altLang="zh-CN" sz="2800" spc="-10" dirty="0">
                  <a:solidFill>
                    <a:schemeClr val="tx1">
                      <a:alpha val="20000"/>
                    </a:schemeClr>
                  </a:solidFill>
                  <a:latin typeface="+mn-ea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 smtClean="0"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  <a:alpha val="2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chemeClr val="accent6">
                                    <a:lumMod val="75000"/>
                                    <a:alpha val="2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 smtClean="0">
                                <a:solidFill>
                                  <a:srgbClr val="FF0000">
                                    <a:alpha val="2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pc="-10" smtClean="0">
                                <a:solidFill>
                                  <a:srgbClr val="FF0000">
                                    <a:alpha val="2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rgbClr val="FF0000">
                                    <a:alpha val="2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b="0" i="1" spc="-10" smtClean="0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solidFill>
                          <a:srgbClr val="FF0000">
                            <a:alpha val="20000"/>
                          </a:srgb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>
                        <a:alpha val="20000"/>
                      </a:prstClr>
                    </a:solidFill>
                    <a:latin typeface="Cambria Math" panose="02040503050406030204" pitchFamily="18" charset="0"/>
                  </a:rPr>
                  <a:t>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>
                        <a:alpha val="20000"/>
                      </a:prstClr>
                    </a:solidFill>
                    <a:latin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chemeClr val="accent6">
                                <a:lumMod val="75000"/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pc="-10" smtClean="0">
                        <a:solidFill>
                          <a:schemeClr val="accent6">
                            <a:lumMod val="75000"/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>
                        <a:alpha val="20000"/>
                      </a:prstClr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zh-CN" sz="2800" spc="-10" dirty="0">
                    <a:solidFill>
                      <a:srgbClr val="FF0000">
                        <a:alpha val="20000"/>
                      </a:srgb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0" spc="-10" smtClean="0">
                        <a:solidFill>
                          <a:srgbClr val="FF0000">
                            <a:alpha val="20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>
                                <a:alpha val="2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>
                        <a:alpha val="20000"/>
                      </a:prstClr>
                    </a:solidFill>
                    <a:latin typeface="Cambria Math" panose="020405030504060302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2966028"/>
                <a:ext cx="9524364" cy="1305037"/>
              </a:xfrm>
              <a:prstGeom prst="rect">
                <a:avLst/>
              </a:prstGeom>
              <a:blipFill>
                <a:blip r:embed="rId5"/>
                <a:stretch>
                  <a:fillRect l="-1344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3DA2FA-AB3D-4630-B3F8-83ADB0BCF9A2}"/>
                  </a:ext>
                </a:extLst>
              </p:cNvPr>
              <p:cNvSpPr txBox="1"/>
              <p:nvPr/>
            </p:nvSpPr>
            <p:spPr>
              <a:xfrm>
                <a:off x="1072515" y="4351804"/>
                <a:ext cx="10718991" cy="20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定义：状态</a:t>
                </a:r>
                <a:r>
                  <a:rPr lang="zh-CN" altLang="en-US" sz="2800" spc="-10" dirty="0">
                    <a:latin typeface="+mn-ea"/>
                  </a:rPr>
                  <a:t>价值函数 （</a:t>
                </a:r>
                <a:r>
                  <a:rPr lang="en-US" altLang="zh-CN" sz="2800" spc="-10" dirty="0">
                    <a:solidFill>
                      <a:srgbClr val="FF3300"/>
                    </a:solidFill>
                    <a:latin typeface="+mn-ea"/>
                  </a:rPr>
                  <a:t>State-value function</a:t>
                </a:r>
                <a:r>
                  <a:rPr lang="zh-CN" altLang="en-US" sz="2800" spc="-10" dirty="0">
                    <a:latin typeface="+mn-ea"/>
                  </a:rPr>
                  <a:t>）</a:t>
                </a:r>
                <a:endParaRPr lang="en-US" altLang="zh-CN" sz="2800" spc="-10" dirty="0">
                  <a:latin typeface="+mn-ea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800" b="0" i="0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]=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i="1" spc="-1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 spc="-10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800" i="1" spc="-10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 spc="-10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 spc="-1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spc="-1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 spc="-1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800" i="1" spc="-1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b="0" i="1" spc="-1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  (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行动是离散的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800" spc="-1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]=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8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i="1" spc="-1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 spc="-10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800" i="1" spc="-10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spc="-1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 spc="-10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800" i="1" spc="-10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nary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行动是连续的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3DA2FA-AB3D-4630-B3F8-83ADB0BCF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5" y="4351804"/>
                <a:ext cx="10718991" cy="2069093"/>
              </a:xfrm>
              <a:prstGeom prst="rect">
                <a:avLst/>
              </a:prstGeom>
              <a:blipFill>
                <a:blip r:embed="rId6"/>
                <a:stretch>
                  <a:fillRect l="-1195" b="-4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992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1.6</a:t>
            </a:r>
            <a:r>
              <a:rPr lang="zh-CN" altLang="en-US" sz="4000" dirty="0"/>
              <a:t>、价值函数</a:t>
            </a:r>
            <a:r>
              <a:rPr lang="en-US" altLang="zh-CN" sz="4000" dirty="0"/>
              <a:t>(Value Function)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5" y="968295"/>
                <a:ext cx="10415169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行动价值函数</a:t>
                </a:r>
                <a:r>
                  <a:rPr lang="en-US" altLang="zh-CN" sz="2800" spc="-10" dirty="0">
                    <a:solidFill>
                      <a:schemeClr val="tx1"/>
                    </a:solidFill>
                    <a:latin typeface="+mn-ea"/>
                  </a:rPr>
                  <a:t>:</a:t>
                </a:r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8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pc="-1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zh-CN" sz="2800" spc="-1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]</a:t>
                </a:r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5" y="968295"/>
                <a:ext cx="10415169" cy="669735"/>
              </a:xfrm>
              <a:prstGeom prst="rect">
                <a:avLst/>
              </a:prstGeom>
              <a:blipFill>
                <a:blip r:embed="rId3"/>
                <a:stretch>
                  <a:fillRect l="-1096" b="-240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/>
              <p:nvPr/>
            </p:nvSpPr>
            <p:spPr>
              <a:xfrm>
                <a:off x="1072515" y="1743284"/>
                <a:ext cx="9524364" cy="130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给定策略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，</a:t>
                </a:r>
                <a:r>
                  <a:rPr lang="en-US" altLang="zh-CN" sz="2800" spc="-1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zh-CN" altLang="en-US" sz="2800" spc="-10" dirty="0">
                    <a:latin typeface="+mn-ea"/>
                  </a:rPr>
                  <a:t>可以用来评估智能体在状态 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800" spc="-10" dirty="0">
                    <a:latin typeface="+mn-ea"/>
                  </a:rPr>
                  <a:t> </a:t>
                </a:r>
                <a:r>
                  <a:rPr lang="zh-CN" altLang="en-US" sz="2800" spc="-10" dirty="0">
                    <a:latin typeface="+mn-ea"/>
                  </a:rPr>
                  <a:t>时选择行动 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800" spc="-10" dirty="0">
                    <a:latin typeface="+mn-ea"/>
                  </a:rPr>
                  <a:t> </a:t>
                </a:r>
                <a:r>
                  <a:rPr lang="zh-CN" altLang="en-US" sz="2800" spc="-10" dirty="0">
                    <a:latin typeface="+mn-ea"/>
                  </a:rPr>
                  <a:t>有多好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9A8DFB-EAB8-419B-AB1F-8816B922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5" y="1743284"/>
                <a:ext cx="9524364" cy="1308884"/>
              </a:xfrm>
              <a:prstGeom prst="rect">
                <a:avLst/>
              </a:prstGeom>
              <a:blipFill>
                <a:blip r:embed="rId4"/>
                <a:stretch>
                  <a:fillRect l="-1152" r="-768" b="-12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43CEE34-182C-4263-B088-8BB74342E990}"/>
                  </a:ext>
                </a:extLst>
              </p:cNvPr>
              <p:cNvSpPr txBox="1"/>
              <p:nvPr/>
            </p:nvSpPr>
            <p:spPr>
              <a:xfrm>
                <a:off x="1072515" y="3165437"/>
                <a:ext cx="10718991" cy="6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状态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价值函数</a:t>
                </a:r>
                <a:r>
                  <a:rPr lang="en-US" altLang="zh-CN" sz="2800" spc="-10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800" b="0" i="0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pc="-1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]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43CEE34-182C-4263-B088-8BB74342E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5" y="3165437"/>
                <a:ext cx="10718991" cy="670568"/>
              </a:xfrm>
              <a:prstGeom prst="rect">
                <a:avLst/>
              </a:prstGeom>
              <a:blipFill>
                <a:blip r:embed="rId5"/>
                <a:stretch>
                  <a:fillRect l="-1065" b="-245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13FFA2-082F-4F9A-B173-CB78D5AD9409}"/>
                  </a:ext>
                </a:extLst>
              </p:cNvPr>
              <p:cNvSpPr txBox="1"/>
              <p:nvPr/>
            </p:nvSpPr>
            <p:spPr>
              <a:xfrm>
                <a:off x="1072515" y="3792258"/>
                <a:ext cx="9524364" cy="6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给定策略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评估了智能体在状态 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800" spc="-10" dirty="0">
                    <a:latin typeface="+mn-ea"/>
                  </a:rPr>
                  <a:t> </a:t>
                </a:r>
                <a:r>
                  <a:rPr lang="zh-CN" altLang="en-US" sz="2800" spc="-10" dirty="0">
                    <a:latin typeface="+mn-ea"/>
                  </a:rPr>
                  <a:t>时状态有多好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13FFA2-082F-4F9A-B173-CB78D5AD9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5" y="3792258"/>
                <a:ext cx="9524364" cy="670568"/>
              </a:xfrm>
              <a:prstGeom prst="rect">
                <a:avLst/>
              </a:prstGeom>
              <a:blipFill>
                <a:blip r:embed="rId6"/>
                <a:stretch>
                  <a:fillRect l="-1198" b="-240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18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19">
                <a:extLst>
                  <a:ext uri="{FF2B5EF4-FFF2-40B4-BE49-F238E27FC236}">
                    <a16:creationId xmlns:a16="http://schemas.microsoft.com/office/drawing/2014/main" id="{BAA87528-39E8-D89D-63C2-AE68931258BF}"/>
                  </a:ext>
                </a:extLst>
              </p:cNvPr>
              <p:cNvSpPr txBox="1"/>
              <p:nvPr/>
            </p:nvSpPr>
            <p:spPr>
              <a:xfrm>
                <a:off x="974427" y="1332167"/>
                <a:ext cx="10528460" cy="12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 </a:t>
                </a:r>
                <a:r>
                  <a:rPr lang="zh-CN" altLang="en-US" sz="3200" spc="-10" dirty="0">
                    <a:solidFill>
                      <a:srgbClr val="0070C0"/>
                    </a:solidFill>
                    <a:latin typeface="+mn-ea"/>
                  </a:rPr>
                  <a:t>测试</a:t>
                </a:r>
                <a:r>
                  <a:rPr lang="zh-CN" altLang="en-US" sz="3200" spc="-10" dirty="0">
                    <a:latin typeface="+mn-ea"/>
                  </a:rPr>
                  <a:t>：</a:t>
                </a:r>
                <a:r>
                  <a:rPr lang="en-US" altLang="zh-CN" sz="3200" spc="-1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3200" i="1" spc="-1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pc="-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3200" b="0" i="1" spc="-1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pc="-1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pc="-1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b="0" i="1" spc="-1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spc="-10" dirty="0">
                    <a:latin typeface="+mn-ea"/>
                  </a:rPr>
                  <a:t>是指在给定状态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的情况下，选择动作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后，后续的各个状态所能得到的奖励的（）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19">
                <a:extLst>
                  <a:ext uri="{FF2B5EF4-FFF2-40B4-BE49-F238E27FC236}">
                    <a16:creationId xmlns:a16="http://schemas.microsoft.com/office/drawing/2014/main" id="{BAA87528-39E8-D89D-63C2-AE689312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27" y="1332167"/>
                <a:ext cx="10528460" cy="1224118"/>
              </a:xfrm>
              <a:prstGeom prst="rect">
                <a:avLst/>
              </a:prstGeom>
              <a:blipFill>
                <a:blip r:embed="rId3"/>
                <a:stretch>
                  <a:fillRect l="-1325" t="-3093" r="-843" b="-154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119">
            <a:extLst>
              <a:ext uri="{FF2B5EF4-FFF2-40B4-BE49-F238E27FC236}">
                <a16:creationId xmlns:a16="http://schemas.microsoft.com/office/drawing/2014/main" id="{39BA3A75-CFAD-41A3-4DCE-83C067A9AF6E}"/>
              </a:ext>
            </a:extLst>
          </p:cNvPr>
          <p:cNvSpPr txBox="1"/>
          <p:nvPr/>
        </p:nvSpPr>
        <p:spPr>
          <a:xfrm>
            <a:off x="1800918" y="2593103"/>
            <a:ext cx="1111540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A</a:t>
            </a:r>
            <a:r>
              <a:rPr lang="zh-CN" altLang="en-US" sz="3200" spc="-10" dirty="0">
                <a:latin typeface="+mn-ea"/>
              </a:rPr>
              <a:t>、总和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100106C3-67AE-7F1C-A90A-6E295BB8B0EB}"/>
              </a:ext>
            </a:extLst>
          </p:cNvPr>
          <p:cNvSpPr txBox="1"/>
          <p:nvPr/>
        </p:nvSpPr>
        <p:spPr>
          <a:xfrm>
            <a:off x="1800918" y="3412890"/>
            <a:ext cx="1039108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B</a:t>
            </a:r>
            <a:r>
              <a:rPr lang="zh-CN" altLang="en-US" sz="3200" spc="-10" dirty="0">
                <a:latin typeface="+mn-ea"/>
              </a:rPr>
              <a:t>、最大值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9C105554-AEE7-232A-0372-DE0A23C80834}"/>
              </a:ext>
            </a:extLst>
          </p:cNvPr>
          <p:cNvSpPr txBox="1"/>
          <p:nvPr/>
        </p:nvSpPr>
        <p:spPr>
          <a:xfrm>
            <a:off x="1800918" y="4167895"/>
            <a:ext cx="1039108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C</a:t>
            </a:r>
            <a:r>
              <a:rPr lang="zh-CN" altLang="en-US" sz="3200" spc="-10" dirty="0">
                <a:latin typeface="+mn-ea"/>
              </a:rPr>
              <a:t>、</a:t>
            </a:r>
            <a:r>
              <a:rPr lang="zh-CN" altLang="en-CN" sz="3200" spc="-10" dirty="0">
                <a:latin typeface="+mn-ea"/>
              </a:rPr>
              <a:t>期望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9" name="文本框 119">
            <a:extLst>
              <a:ext uri="{FF2B5EF4-FFF2-40B4-BE49-F238E27FC236}">
                <a16:creationId xmlns:a16="http://schemas.microsoft.com/office/drawing/2014/main" id="{C16AFCCD-D862-C581-B568-29DEED084BD5}"/>
              </a:ext>
            </a:extLst>
          </p:cNvPr>
          <p:cNvSpPr txBox="1"/>
          <p:nvPr/>
        </p:nvSpPr>
        <p:spPr>
          <a:xfrm>
            <a:off x="1800918" y="4928038"/>
            <a:ext cx="1039108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D</a:t>
            </a:r>
            <a:r>
              <a:rPr lang="zh-CN" altLang="en-US" sz="3200" spc="-10" dirty="0">
                <a:latin typeface="+mn-ea"/>
              </a:rPr>
              <a:t>、最小值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3" name="Text Box 314">
            <a:extLst>
              <a:ext uri="{FF2B5EF4-FFF2-40B4-BE49-F238E27FC236}">
                <a16:creationId xmlns:a16="http://schemas.microsoft.com/office/drawing/2014/main" id="{92B498FA-C8B9-C39D-5517-50BF98298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427" y="4154990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89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 119">
            <a:extLst>
              <a:ext uri="{FF2B5EF4-FFF2-40B4-BE49-F238E27FC236}">
                <a16:creationId xmlns:a16="http://schemas.microsoft.com/office/drawing/2014/main" id="{B8D2C7C4-2FE1-40B5-A498-7C57DE511BCF}"/>
              </a:ext>
            </a:extLst>
          </p:cNvPr>
          <p:cNvSpPr txBox="1"/>
          <p:nvPr/>
        </p:nvSpPr>
        <p:spPr>
          <a:xfrm>
            <a:off x="851775" y="1979740"/>
            <a:ext cx="6038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种西瓜</a:t>
            </a:r>
            <a:r>
              <a:rPr lang="zh-CN" altLang="en-US" sz="2000" b="1" spc="-10" dirty="0">
                <a:latin typeface="+mn-ea"/>
              </a:rPr>
              <a:t>任务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：在合适的阶段（</a:t>
            </a:r>
            <a:r>
              <a:rPr lang="zh-CN" altLang="en-US" sz="2000" b="1" spc="-10" dirty="0">
                <a:solidFill>
                  <a:srgbClr val="FF0000"/>
                </a:solidFill>
                <a:latin typeface="+mn-ea"/>
              </a:rPr>
              <a:t>状态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）选种</a:t>
            </a:r>
            <a:r>
              <a:rPr lang="en-US" altLang="zh-CN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浇水</a:t>
            </a:r>
            <a:r>
              <a:rPr lang="en-US" altLang="zh-CN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施肥</a:t>
            </a:r>
            <a:r>
              <a:rPr lang="en-US" altLang="zh-CN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除草</a:t>
            </a:r>
            <a:r>
              <a:rPr lang="en-US" altLang="zh-CN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杀虫（</a:t>
            </a:r>
            <a:r>
              <a:rPr lang="zh-CN" altLang="en-US" sz="2000" b="1" spc="-10" dirty="0">
                <a:solidFill>
                  <a:srgbClr val="FF0000"/>
                </a:solidFill>
                <a:latin typeface="+mn-ea"/>
              </a:rPr>
              <a:t>动作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）一系列耕作过程，目标是能种出好西瓜</a:t>
            </a:r>
            <a:endParaRPr lang="en-US" altLang="zh-CN" sz="20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6636596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马尔科夫决策过程描述强化学习任务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6962" y="1061808"/>
            <a:ext cx="2406428" cy="662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70C0"/>
                </a:solidFill>
                <a:latin typeface="微软雅黑"/>
              </a:rPr>
              <a:t> 种西瓜实例</a:t>
            </a:r>
            <a:endParaRPr lang="en-US" altLang="zh-CN" sz="2800" dirty="0">
              <a:solidFill>
                <a:srgbClr val="0070C0"/>
              </a:solidFill>
              <a:latin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108" y="1315593"/>
            <a:ext cx="3700499" cy="2110550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D2C7C4-2FE1-40B5-A498-7C57DE511BCF}"/>
              </a:ext>
            </a:extLst>
          </p:cNvPr>
          <p:cNvSpPr txBox="1"/>
          <p:nvPr/>
        </p:nvSpPr>
        <p:spPr>
          <a:xfrm>
            <a:off x="866198" y="3310533"/>
            <a:ext cx="6038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选种</a:t>
            </a:r>
            <a:r>
              <a:rPr lang="en-US" altLang="zh-CN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浇水</a:t>
            </a:r>
            <a:r>
              <a:rPr lang="en-US" altLang="zh-CN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施肥</a:t>
            </a:r>
            <a:r>
              <a:rPr lang="en-US" altLang="zh-CN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除草</a:t>
            </a:r>
            <a:r>
              <a:rPr lang="en-US" altLang="zh-CN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杀虫程序做得好不好，只有西瓜成熟后才知道是否获得</a:t>
            </a:r>
            <a:r>
              <a:rPr lang="zh-CN" altLang="en-US" sz="2000" b="1" spc="-10" dirty="0">
                <a:solidFill>
                  <a:srgbClr val="FF0000"/>
                </a:solidFill>
                <a:latin typeface="+mn-ea"/>
              </a:rPr>
              <a:t>回报</a:t>
            </a:r>
            <a:endParaRPr lang="en-US" altLang="zh-CN" sz="2000" b="1" spc="-1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D2C7C4-2FE1-40B5-A498-7C57DE511BCF}"/>
              </a:ext>
            </a:extLst>
          </p:cNvPr>
          <p:cNvSpPr txBox="1"/>
          <p:nvPr/>
        </p:nvSpPr>
        <p:spPr>
          <a:xfrm>
            <a:off x="851775" y="4357847"/>
            <a:ext cx="6038124" cy="79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多次种瓜可以摸索出好的种瓜</a:t>
            </a:r>
            <a:r>
              <a:rPr lang="zh-CN" altLang="en-US" sz="2000" b="1" spc="-10" dirty="0">
                <a:solidFill>
                  <a:srgbClr val="FF0000"/>
                </a:solidFill>
                <a:latin typeface="+mn-ea"/>
              </a:rPr>
              <a:t>策略</a:t>
            </a:r>
            <a:r>
              <a:rPr lang="zh-CN" altLang="en-US" sz="20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（如何实施以上动作），这个过程进行抽象即为</a:t>
            </a:r>
            <a:r>
              <a:rPr lang="zh-CN" altLang="en-US" sz="2000" b="1" spc="-10" dirty="0">
                <a:solidFill>
                  <a:srgbClr val="FF0000"/>
                </a:solidFill>
                <a:latin typeface="+mn-ea"/>
              </a:rPr>
              <a:t>强化学习</a:t>
            </a:r>
            <a:endParaRPr lang="en-US" altLang="zh-CN" sz="2000" b="1" spc="-1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558" y="3726032"/>
            <a:ext cx="4419600" cy="1524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628528" y="536088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rgbClr val="30437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强化学习图示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742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D9EB08-E940-4782-9B56-4FECE3AE2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6792964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：马尔科夫决策过程描述强化学习任务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C140747-74FE-440D-B22F-D412D3FBA41B}"/>
              </a:ext>
            </a:extLst>
          </p:cNvPr>
          <p:cNvGrpSpPr/>
          <p:nvPr/>
        </p:nvGrpSpPr>
        <p:grpSpPr>
          <a:xfrm>
            <a:off x="5710420" y="2027582"/>
            <a:ext cx="5788999" cy="1071521"/>
            <a:chOff x="5486398" y="1231901"/>
            <a:chExt cx="6400433" cy="142734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7112159-9928-4B7B-A75D-4AB99EB446CD}"/>
                </a:ext>
              </a:extLst>
            </p:cNvPr>
            <p:cNvSpPr txBox="1"/>
            <p:nvPr/>
          </p:nvSpPr>
          <p:spPr>
            <a:xfrm>
              <a:off x="5486398" y="1231901"/>
              <a:ext cx="2419128" cy="58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zh-CN" altLang="en-US" sz="2200" b="1" dirty="0">
                  <a:solidFill>
                    <a:schemeClr val="accent1"/>
                  </a:solidFill>
                  <a:latin typeface="+mn-ea"/>
                </a:rPr>
                <a:t>状态</a:t>
              </a:r>
              <a:r>
                <a:rPr lang="en-US" altLang="zh-CN" sz="2200" b="1" dirty="0">
                  <a:solidFill>
                    <a:schemeClr val="accent1"/>
                  </a:solidFill>
                  <a:latin typeface="+mn-ea"/>
                </a:rPr>
                <a:t>X</a:t>
              </a:r>
              <a:endParaRPr lang="zh-CN" altLang="en-US" sz="2200" b="1" dirty="0">
                <a:latin typeface="+mn-ea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28F9E3-EC45-415A-B436-D530B325CD8B}"/>
                </a:ext>
              </a:extLst>
            </p:cNvPr>
            <p:cNvSpPr txBox="1"/>
            <p:nvPr/>
          </p:nvSpPr>
          <p:spPr>
            <a:xfrm>
              <a:off x="5486401" y="1688187"/>
              <a:ext cx="6400430" cy="971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对环境的感知，所有可能的状态称为状态空间，例如种西瓜任务中西瓜长势的描述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5FF65C1-7679-4654-A06E-031906B2EC11}"/>
              </a:ext>
            </a:extLst>
          </p:cNvPr>
          <p:cNvGrpSpPr/>
          <p:nvPr/>
        </p:nvGrpSpPr>
        <p:grpSpPr>
          <a:xfrm>
            <a:off x="5683537" y="2982272"/>
            <a:ext cx="5875516" cy="1122694"/>
            <a:chOff x="5486399" y="491404"/>
            <a:chExt cx="6496089" cy="149551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1FD397F-9323-4639-A0AA-055580362E88}"/>
                </a:ext>
              </a:extLst>
            </p:cNvPr>
            <p:cNvSpPr txBox="1"/>
            <p:nvPr/>
          </p:nvSpPr>
          <p:spPr>
            <a:xfrm>
              <a:off x="5486399" y="491404"/>
              <a:ext cx="2419128" cy="58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accent1"/>
                  </a:solidFill>
                  <a:latin typeface="+mn-ea"/>
                </a:rPr>
                <a:t> 动作</a:t>
              </a:r>
              <a:r>
                <a:rPr lang="en-US" altLang="zh-CN" sz="2200" b="1" dirty="0">
                  <a:solidFill>
                    <a:schemeClr val="accent1"/>
                  </a:solidFill>
                  <a:latin typeface="+mn-ea"/>
                </a:rPr>
                <a:t>A</a:t>
              </a:r>
              <a:endParaRPr lang="zh-CN" altLang="en-US" sz="2200" b="1" dirty="0">
                <a:latin typeface="+mn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7AB40FA-D2AF-40C2-A256-DF3AF2B04F09}"/>
                </a:ext>
              </a:extLst>
            </p:cNvPr>
            <p:cNvSpPr txBox="1"/>
            <p:nvPr/>
          </p:nvSpPr>
          <p:spPr>
            <a:xfrm>
              <a:off x="5528109" y="1015856"/>
              <a:ext cx="6454379" cy="97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机器所采取的动作，所有能采取的动作构成动作空间。例如浇水、施肥等可选的动作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2ADB62E-F86C-4AAC-9286-6D7395F44FCB}"/>
              </a:ext>
            </a:extLst>
          </p:cNvPr>
          <p:cNvGrpSpPr/>
          <p:nvPr/>
        </p:nvGrpSpPr>
        <p:grpSpPr>
          <a:xfrm>
            <a:off x="5710422" y="4059320"/>
            <a:ext cx="5913235" cy="1028883"/>
            <a:chOff x="5516123" y="152206"/>
            <a:chExt cx="6537791" cy="137054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462F442-F852-41AC-BDA2-D9B058F2180F}"/>
                </a:ext>
              </a:extLst>
            </p:cNvPr>
            <p:cNvSpPr txBox="1"/>
            <p:nvPr/>
          </p:nvSpPr>
          <p:spPr>
            <a:xfrm>
              <a:off x="5546841" y="152206"/>
              <a:ext cx="2419129" cy="58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accent1"/>
                  </a:solidFill>
                  <a:latin typeface="+mn-ea"/>
                </a:rPr>
                <a:t>转移概率</a:t>
              </a:r>
              <a:r>
                <a:rPr lang="en-US" altLang="zh-CN" sz="2200" b="1" dirty="0">
                  <a:solidFill>
                    <a:schemeClr val="accent1"/>
                  </a:solidFill>
                  <a:latin typeface="+mn-ea"/>
                </a:rPr>
                <a:t>P</a:t>
              </a:r>
              <a:endParaRPr lang="zh-CN" altLang="en-US" sz="2200" b="1" dirty="0">
                <a:latin typeface="+mn-ea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D6235A5-0A82-4B18-B8D4-992F52479FAE}"/>
                </a:ext>
              </a:extLst>
            </p:cNvPr>
            <p:cNvSpPr txBox="1"/>
            <p:nvPr/>
          </p:nvSpPr>
          <p:spPr>
            <a:xfrm>
              <a:off x="5516123" y="551696"/>
              <a:ext cx="6537791" cy="971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当执行某个动作后，当前状态会以某种概率转移到另一个状态。例如西瓜缺水，在浇水动作后，瓜苗长势发生变化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73FB71C-88F0-484A-82A8-3B5401E80FB9}"/>
              </a:ext>
            </a:extLst>
          </p:cNvPr>
          <p:cNvSpPr/>
          <p:nvPr/>
        </p:nvSpPr>
        <p:spPr>
          <a:xfrm>
            <a:off x="864549" y="896440"/>
            <a:ext cx="106847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在一个环境</a:t>
            </a:r>
            <a:r>
              <a:rPr lang="en-US" altLang="zh-CN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中，每个</a:t>
            </a:r>
            <a:r>
              <a:rPr lang="zh-CN" altLang="en-US" sz="2400" spc="-10" dirty="0">
                <a:solidFill>
                  <a:srgbClr val="0070C0"/>
                </a:solidFill>
                <a:latin typeface="+mn-ea"/>
              </a:rPr>
              <a:t>状态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为机器对当前环境的感知；机器只能通过</a:t>
            </a:r>
            <a:r>
              <a:rPr lang="zh-CN" altLang="en-US" sz="2400" spc="-10" dirty="0">
                <a:solidFill>
                  <a:srgbClr val="0070C0"/>
                </a:solidFill>
                <a:latin typeface="+mn-ea"/>
              </a:rPr>
              <a:t>动作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来影响环境，当机器执行一个动作后，会使得环境按某种</a:t>
            </a:r>
            <a:r>
              <a:rPr lang="zh-CN" altLang="en-US" sz="2400" spc="-10" dirty="0">
                <a:solidFill>
                  <a:srgbClr val="0070C0"/>
                </a:solidFill>
                <a:latin typeface="+mn-ea"/>
              </a:rPr>
              <a:t>概率转移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到另一个状态；同时，环境会根据潜在的奖赏函数反馈给机器一个</a:t>
            </a:r>
            <a:r>
              <a:rPr lang="zh-CN" altLang="en-US" sz="2400" spc="-10" dirty="0">
                <a:solidFill>
                  <a:srgbClr val="0070C0"/>
                </a:solidFill>
                <a:latin typeface="+mn-ea"/>
              </a:rPr>
              <a:t>奖赏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169F204-78D3-4E62-8EBC-1795CED852C1}"/>
              </a:ext>
            </a:extLst>
          </p:cNvPr>
          <p:cNvSpPr txBox="1"/>
          <p:nvPr/>
        </p:nvSpPr>
        <p:spPr>
          <a:xfrm>
            <a:off x="5738206" y="5128087"/>
            <a:ext cx="2188029" cy="43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奖赏函数</a:t>
            </a:r>
            <a:r>
              <a:rPr lang="en-US" altLang="zh-CN" sz="2200" b="1" dirty="0">
                <a:solidFill>
                  <a:schemeClr val="accent1"/>
                </a:solidFill>
                <a:latin typeface="+mn-ea"/>
              </a:rPr>
              <a:t>R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2B6449-4E69-42AC-863D-ABA48CA8E938}"/>
              </a:ext>
            </a:extLst>
          </p:cNvPr>
          <p:cNvSpPr txBox="1"/>
          <p:nvPr/>
        </p:nvSpPr>
        <p:spPr>
          <a:xfrm>
            <a:off x="5710423" y="5470944"/>
            <a:ext cx="5617028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当</a:t>
            </a:r>
            <a:r>
              <a:rPr lang="zh-CN" altLang="en-US" dirty="0"/>
              <a:t>在状态转移的同时，环境给反馈给机器一个奖赏。例如瓜苗健康</a:t>
            </a:r>
            <a:r>
              <a:rPr lang="en-US" altLang="zh-CN" dirty="0"/>
              <a:t>+1,</a:t>
            </a:r>
            <a:r>
              <a:rPr lang="zh-CN" altLang="en-US" dirty="0"/>
              <a:t>瓜苗凋零</a:t>
            </a:r>
            <a:r>
              <a:rPr lang="en-US" altLang="zh-CN" dirty="0"/>
              <a:t>-10</a:t>
            </a:r>
            <a:endParaRPr lang="zh-CN" altLang="en-US" dirty="0">
              <a:latin typeface="+mn-ea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1D7E2F5-CC5B-4DB7-86B2-0E651CDE6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80" y="2535320"/>
            <a:ext cx="4419600" cy="15240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CE317A3-14D6-41B8-8A0F-B65F7D301B62}"/>
              </a:ext>
            </a:extLst>
          </p:cNvPr>
          <p:cNvSpPr txBox="1"/>
          <p:nvPr/>
        </p:nvSpPr>
        <p:spPr>
          <a:xfrm>
            <a:off x="1315668" y="4376600"/>
            <a:ext cx="3529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四元组定义强化学习任务</a:t>
            </a:r>
            <a:endParaRPr lang="en-US" altLang="zh-CN" sz="2200" b="1" dirty="0">
              <a:solidFill>
                <a:schemeClr val="accent1"/>
              </a:solidFill>
              <a:latin typeface="+mn-ea"/>
            </a:endParaRPr>
          </a:p>
          <a:p>
            <a:r>
              <a:rPr lang="en-US" altLang="zh-CN" sz="2200" b="1" dirty="0">
                <a:solidFill>
                  <a:schemeClr val="accent1"/>
                </a:solidFill>
                <a:latin typeface="+mn-ea"/>
              </a:rPr>
              <a:t>     E=&lt;X,A,P,R&gt;</a:t>
            </a:r>
            <a:endParaRPr lang="zh-CN" altLang="en-US" sz="22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9F5F90E-C8D8-4FB3-899C-26E2CCEAC596}"/>
                  </a:ext>
                </a:extLst>
              </p:cNvPr>
              <p:cNvSpPr/>
              <p:nvPr/>
            </p:nvSpPr>
            <p:spPr>
              <a:xfrm>
                <a:off x="1477408" y="5196173"/>
                <a:ext cx="3268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7030A0"/>
                    </a:solidFill>
                    <a:latin typeface="+mn-ea"/>
                  </a:rPr>
                  <a:t>状态转移概率</a:t>
                </a:r>
                <a:r>
                  <a:rPr lang="en-US" altLang="zh-CN" b="1" dirty="0">
                    <a:solidFill>
                      <a:srgbClr val="7030A0"/>
                    </a:solidFill>
                    <a:latin typeface="+mn-ea"/>
                  </a:rPr>
                  <a:t>P</a:t>
                </a:r>
                <a:r>
                  <a:rPr lang="zh-CN" altLang="en-US" b="1" dirty="0">
                    <a:solidFill>
                      <a:srgbClr val="7030A0"/>
                    </a:solidFill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𝓡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9F5F90E-C8D8-4FB3-899C-26E2CCEAC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08" y="5196173"/>
                <a:ext cx="3268844" cy="369332"/>
              </a:xfrm>
              <a:prstGeom prst="rect">
                <a:avLst/>
              </a:prstGeom>
              <a:blipFill>
                <a:blip r:embed="rId4"/>
                <a:stretch>
                  <a:fillRect l="-1550" t="-3226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0C6703D-E16A-4C04-B3EF-C9F2C32AAEC2}"/>
                  </a:ext>
                </a:extLst>
              </p:cNvPr>
              <p:cNvSpPr/>
              <p:nvPr/>
            </p:nvSpPr>
            <p:spPr>
              <a:xfrm>
                <a:off x="1499494" y="5615637"/>
                <a:ext cx="25603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7030A0"/>
                    </a:solidFill>
                    <a:latin typeface="+mn-ea"/>
                  </a:rPr>
                  <a:t>奖赏</a:t>
                </a:r>
                <a:r>
                  <a:rPr lang="en-US" altLang="zh-CN" b="1" dirty="0">
                    <a:solidFill>
                      <a:srgbClr val="7030A0"/>
                    </a:solidFill>
                    <a:latin typeface="+mn-ea"/>
                  </a:rPr>
                  <a:t>R</a:t>
                </a:r>
                <a:r>
                  <a:rPr lang="zh-CN" altLang="en-US" b="1" dirty="0">
                    <a:solidFill>
                      <a:srgbClr val="7030A0"/>
                    </a:solidFill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𝓡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  <a:latin typeface="Bernard MT Condensed" panose="020508060609050204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0C6703D-E16A-4C04-B3EF-C9F2C32AA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494" y="5615637"/>
                <a:ext cx="2560316" cy="369332"/>
              </a:xfrm>
              <a:prstGeom prst="rect">
                <a:avLst/>
              </a:prstGeom>
              <a:blipFill>
                <a:blip r:embed="rId5"/>
                <a:stretch>
                  <a:fillRect l="-1980"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37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6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C0BC69-749D-48FA-98FB-A5B3D0B3AC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8467708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：马尔科夫决策过程描述强化学习任务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9269FAF-EEE0-4B2C-AA92-03C8EFE88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9" y="1769166"/>
            <a:ext cx="5343525" cy="375285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AC41559A-0B3D-40C3-BC0C-0791B14608F8}"/>
              </a:ext>
            </a:extLst>
          </p:cNvPr>
          <p:cNvSpPr/>
          <p:nvPr/>
        </p:nvSpPr>
        <p:spPr>
          <a:xfrm>
            <a:off x="864549" y="896440"/>
            <a:ext cx="10684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西瓜浇水为例</a:t>
            </a:r>
            <a:endParaRPr lang="zh-CN" altLang="en-US" sz="2400" spc="-1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D2ECA8B-4BB2-48D0-B0D2-D5FCC41CB573}"/>
              </a:ext>
            </a:extLst>
          </p:cNvPr>
          <p:cNvSpPr/>
          <p:nvPr/>
        </p:nvSpPr>
        <p:spPr>
          <a:xfrm>
            <a:off x="6157291" y="1127272"/>
            <a:ext cx="5391979" cy="163121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四个</a:t>
            </a:r>
            <a:r>
              <a:rPr lang="zh-CN" altLang="en-US" sz="2000" spc="-10" dirty="0">
                <a:solidFill>
                  <a:srgbClr val="FF0000"/>
                </a:solidFill>
                <a:latin typeface="+mn-ea"/>
              </a:rPr>
              <a:t>状态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：健康、缺水、溢水、凋亡</a:t>
            </a:r>
            <a:endParaRPr lang="en-US" altLang="zh-CN" sz="20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两个</a:t>
            </a:r>
            <a:r>
              <a:rPr lang="zh-CN" altLang="en-US" sz="2000" spc="-10" dirty="0">
                <a:solidFill>
                  <a:srgbClr val="FF0000"/>
                </a:solidFill>
                <a:latin typeface="+mn-ea"/>
              </a:rPr>
              <a:t>动作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：浇水、不浇水</a:t>
            </a:r>
            <a:endParaRPr lang="en-US" altLang="zh-CN" sz="20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转移：采取动作后，状态变化的概率</a:t>
            </a:r>
            <a:endParaRPr lang="en-US" altLang="zh-CN" sz="20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奖赏：保持健康</a:t>
            </a:r>
            <a:r>
              <a:rPr lang="en-US" altLang="zh-CN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+1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，缺水或溢水</a:t>
            </a:r>
            <a:r>
              <a:rPr lang="en-US" altLang="zh-CN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-1</a:t>
            </a: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，凋亡</a:t>
            </a:r>
            <a:r>
              <a:rPr lang="en-US" altLang="zh-CN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-100</a:t>
            </a:r>
            <a:endParaRPr lang="zh-CN" altLang="en-US" sz="2000" spc="-1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01E3033-CFB3-44FF-989B-29DC82A48598}"/>
              </a:ext>
            </a:extLst>
          </p:cNvPr>
          <p:cNvSpPr/>
          <p:nvPr/>
        </p:nvSpPr>
        <p:spPr>
          <a:xfrm>
            <a:off x="6364202" y="2989320"/>
            <a:ext cx="55975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箭头表示状态转移</a:t>
            </a:r>
            <a:endParaRPr lang="en-US" altLang="zh-CN" sz="24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spc="-1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a,p,r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分别表示导致状态转移的动作、转移概率以及奖赏</a:t>
            </a:r>
            <a:endParaRPr lang="en-US" altLang="zh-CN" sz="24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-10" dirty="0">
                <a:solidFill>
                  <a:srgbClr val="0070C0"/>
                </a:solidFill>
                <a:latin typeface="+mn-ea"/>
              </a:rPr>
              <a:t>最优策略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：健康</a:t>
            </a:r>
            <a:r>
              <a:rPr lang="en-US" altLang="zh-CN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浇水；溢水</a:t>
            </a:r>
            <a:r>
              <a:rPr lang="en-US" altLang="zh-CN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不浇水；缺水</a:t>
            </a:r>
            <a:r>
              <a:rPr lang="en-US" altLang="zh-CN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浇水；凋亡</a:t>
            </a:r>
            <a:r>
              <a:rPr lang="en-US" altLang="zh-CN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任意动作。</a:t>
            </a:r>
            <a:endParaRPr lang="zh-CN" altLang="en-US" sz="2400" spc="-1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20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E03A80-410B-41F9-AA87-ED2EA5EBB1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679781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：强化学习与监督学习的关系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03F02C-D9E5-46C4-AE73-87D40B362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85" y="1278007"/>
            <a:ext cx="4374433" cy="149004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FAEEA8BE-A5BA-4B54-81B3-DD319D55DD75}"/>
              </a:ext>
            </a:extLst>
          </p:cNvPr>
          <p:cNvSpPr txBox="1"/>
          <p:nvPr/>
        </p:nvSpPr>
        <p:spPr>
          <a:xfrm>
            <a:off x="4615251" y="1066602"/>
            <a:ext cx="35286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70C0"/>
                </a:solidFill>
                <a:latin typeface="+mn-ea"/>
                <a:ea typeface="+mn-ea"/>
              </a:rPr>
              <a:t>监督学习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训练过程</a:t>
            </a:r>
            <a:endParaRPr lang="en-US" altLang="zh-CN" sz="2400" dirty="0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D0CEB29-6603-4A3E-A0EB-25465AD0295B}"/>
                  </a:ext>
                </a:extLst>
              </p:cNvPr>
              <p:cNvSpPr/>
              <p:nvPr/>
            </p:nvSpPr>
            <p:spPr bwMode="auto">
              <a:xfrm>
                <a:off x="4996324" y="1709214"/>
                <a:ext cx="7056943" cy="149432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1" kern="100" dirty="0">
                    <a:solidFill>
                      <a:srgbClr val="30437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，其服从</a:t>
                </a:r>
                <a:r>
                  <a:rPr lang="en-US" altLang="zh-CN" b="1" kern="100" dirty="0" err="1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iid</a:t>
                </a:r>
                <a:r>
                  <a:rPr lang="zh-CN" altLang="en-US" b="1" kern="1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数据分布</a:t>
                </a:r>
                <a:endParaRPr lang="en-US" altLang="zh-CN" b="1" kern="1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使用模型（</a:t>
                </a:r>
                <a:r>
                  <a:rPr lang="zh-CN" altLang="en-US" b="1" kern="1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参数为</a:t>
                </a:r>
                <a14:m>
                  <m:oMath xmlns:m="http://schemas.openxmlformats.org/officeDocument/2006/math"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b="1" kern="1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预测输出</a:t>
                </a:r>
                <a14:m>
                  <m:oMath xmlns:m="http://schemas.openxmlformats.org/officeDocument/2006/math"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b="1" kern="100" dirty="0">
                  <a:solidFill>
                    <a:srgbClr val="3043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观测目标输出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和损失</a:t>
                </a:r>
                <a14:m>
                  <m:oMath xmlns:m="http://schemas.openxmlformats.org/officeDocument/2006/math"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kern="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kern="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kern="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kern="100" dirty="0">
                  <a:solidFill>
                    <a:srgbClr val="3043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b="1" kern="100" dirty="0">
                    <a:solidFill>
                      <a:srgbClr val="30437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更新</a:t>
                </a:r>
                <a14:m>
                  <m:oMath xmlns:m="http://schemas.openxmlformats.org/officeDocument/2006/math"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b="1" kern="1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以降低损失</a:t>
                </a:r>
                <a14:m>
                  <m:oMath xmlns:m="http://schemas.openxmlformats.org/officeDocument/2006/math">
                    <m:r>
                      <a:rPr lang="en-US" altLang="zh-CN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CN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𝜂</m:t>
                    </m:r>
                    <m:r>
                      <a:rPr lang="en-US" altLang="zh-CN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 </m:t>
                    </m:r>
                    <m:r>
                      <a:rPr lang="en-US" altLang="zh-CN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𝛻</m:t>
                    </m:r>
                    <m:r>
                      <a:rPr lang="en-US" altLang="zh-CN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ker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ker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1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D0CEB29-6603-4A3E-A0EB-25465AD02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6324" y="1709214"/>
                <a:ext cx="7056943" cy="1494320"/>
              </a:xfrm>
              <a:prstGeom prst="rect">
                <a:avLst/>
              </a:prstGeom>
              <a:blipFill>
                <a:blip r:embed="rId4"/>
                <a:stretch>
                  <a:fillRect l="-518" b="-483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260DC4B9-C0A9-4B5B-8ADA-1D822BC39F3A}"/>
              </a:ext>
            </a:extLst>
          </p:cNvPr>
          <p:cNvSpPr txBox="1"/>
          <p:nvPr/>
        </p:nvSpPr>
        <p:spPr>
          <a:xfrm>
            <a:off x="7008191" y="1278327"/>
            <a:ext cx="4302125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不同：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采样分布要求；标注要求；目标；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B807687-EEE0-4896-92D4-4AAC94C797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84" y="1772530"/>
            <a:ext cx="2246684" cy="127878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5A588F06-E9FF-46A6-858D-7A8A550F0C97}"/>
              </a:ext>
            </a:extLst>
          </p:cNvPr>
          <p:cNvSpPr txBox="1"/>
          <p:nvPr/>
        </p:nvSpPr>
        <p:spPr>
          <a:xfrm>
            <a:off x="4577753" y="3409287"/>
            <a:ext cx="35286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70C0"/>
                </a:solidFill>
                <a:latin typeface="+mn-ea"/>
                <a:ea typeface="+mn-ea"/>
              </a:rPr>
              <a:t>强化学习训练过程</a:t>
            </a:r>
            <a:endParaRPr lang="en-US" altLang="zh-CN" sz="24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26E3FAA-E595-4C89-832E-4090E5DCAD13}"/>
                  </a:ext>
                </a:extLst>
              </p:cNvPr>
              <p:cNvSpPr/>
              <p:nvPr/>
            </p:nvSpPr>
            <p:spPr bwMode="auto">
              <a:xfrm>
                <a:off x="4996324" y="3981000"/>
                <a:ext cx="7056943" cy="149432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从状态</a:t>
                </a:r>
                <a14:m>
                  <m:oMath xmlns:m="http://schemas.openxmlformats.org/officeDocument/2006/math">
                    <m:r>
                      <a:rPr lang="en-US" altLang="zh-CN" sz="2400" b="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b="1" kern="100" dirty="0">
                    <a:solidFill>
                      <a:srgbClr val="30437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，采取由策略</a:t>
                </a:r>
                <a14:m>
                  <m:oMath xmlns:m="http://schemas.openxmlformats.org/officeDocument/2006/math"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b="1" kern="100" dirty="0">
                    <a:solidFill>
                      <a:srgbClr val="30437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确定的行动</a:t>
                </a:r>
                <a14:m>
                  <m:oMath xmlns:m="http://schemas.openxmlformats.org/officeDocument/2006/math"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b="1" kern="100" dirty="0">
                  <a:solidFill>
                    <a:srgbClr val="3043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环境基于</a:t>
                </a:r>
                <a:r>
                  <a:rPr lang="zh-CN" altLang="en-US" b="1" kern="1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转移模型</a:t>
                </a:r>
                <a14:m>
                  <m:oMath xmlns:m="http://schemas.openxmlformats.org/officeDocument/2006/math"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′|</m:t>
                    </m:r>
                    <m:r>
                      <a:rPr lang="en-US" altLang="zh-CN" b="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kern="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kern="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kern="100" dirty="0">
                    <a:solidFill>
                      <a:srgbClr val="30437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选择下一状态</a:t>
                </a:r>
                <a14:m>
                  <m:oMath xmlns:m="http://schemas.openxmlformats.org/officeDocument/2006/math">
                    <m:r>
                      <a:rPr lang="en-US" altLang="zh-CN" b="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b="1" kern="100" dirty="0">
                  <a:solidFill>
                    <a:srgbClr val="3043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观测状态</a:t>
                </a:r>
                <a14:m>
                  <m:oMath xmlns:m="http://schemas.openxmlformats.org/officeDocument/2006/math">
                    <m:r>
                      <a:rPr lang="en-US" altLang="zh-CN" b="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和奖励</a:t>
                </a:r>
                <a14:m>
                  <m:oMath xmlns:m="http://schemas.openxmlformats.org/officeDocument/2006/math">
                    <m:r>
                      <a:rPr lang="en-US" altLang="zh-CN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kern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1" kern="0" dirty="0">
                  <a:solidFill>
                    <a:srgbClr val="7030A0"/>
                  </a:solidFill>
                  <a:latin typeface="微软雅黑" panose="020B0503020204020204" pitchFamily="34" charset="-122"/>
                </a:endParaRPr>
              </a:p>
              <a:p>
                <a:pPr marL="342900" indent="-3429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b="1" kern="100" dirty="0">
                    <a:solidFill>
                      <a:srgbClr val="30437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更新</a:t>
                </a:r>
                <a:r>
                  <a:rPr lang="zh-CN" altLang="en-US" b="1" kern="1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策略</a:t>
                </a:r>
                <a:endParaRPr lang="en-US" altLang="zh-CN" b="1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26E3FAA-E595-4C89-832E-4090E5DCA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6324" y="3981000"/>
                <a:ext cx="7056943" cy="1494320"/>
              </a:xfrm>
              <a:prstGeom prst="rect">
                <a:avLst/>
              </a:prstGeom>
              <a:blipFill>
                <a:blip r:embed="rId6"/>
                <a:stretch>
                  <a:fillRect l="-518" b="-526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片 45">
            <a:extLst>
              <a:ext uri="{FF2B5EF4-FFF2-40B4-BE49-F238E27FC236}">
                <a16:creationId xmlns:a16="http://schemas.microsoft.com/office/drawing/2014/main" id="{BBBC1D26-F0DD-4FCA-9796-0F18DF491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9486" y="4030537"/>
            <a:ext cx="2148531" cy="134068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3F702C9E-45A5-4B28-B60A-0D77EC562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3092" y="3985374"/>
            <a:ext cx="609600" cy="608381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48" name="Freeform 50">
            <a:extLst>
              <a:ext uri="{FF2B5EF4-FFF2-40B4-BE49-F238E27FC236}">
                <a16:creationId xmlns:a16="http://schemas.microsoft.com/office/drawing/2014/main" id="{0CBDB1AB-DB57-48FC-BE76-90A2E38C514A}"/>
              </a:ext>
            </a:extLst>
          </p:cNvPr>
          <p:cNvSpPr/>
          <p:nvPr/>
        </p:nvSpPr>
        <p:spPr bwMode="auto">
          <a:xfrm rot="5400000" flipH="1" flipV="1">
            <a:off x="8697827" y="3237112"/>
            <a:ext cx="239717" cy="369932"/>
          </a:xfrm>
          <a:custGeom>
            <a:avLst/>
            <a:gdLst/>
            <a:ahLst/>
            <a:cxnLst>
              <a:cxn ang="0">
                <a:pos x="10" y="57"/>
              </a:cxn>
              <a:cxn ang="0">
                <a:pos x="7" y="57"/>
              </a:cxn>
              <a:cxn ang="0">
                <a:pos x="1" y="51"/>
              </a:cxn>
              <a:cxn ang="0">
                <a:pos x="1" y="48"/>
              </a:cxn>
              <a:cxn ang="0">
                <a:pos x="20" y="29"/>
              </a:cxn>
              <a:cxn ang="0">
                <a:pos x="1" y="10"/>
              </a:cxn>
              <a:cxn ang="0">
                <a:pos x="1" y="7"/>
              </a:cxn>
              <a:cxn ang="0">
                <a:pos x="7" y="1"/>
              </a:cxn>
              <a:cxn ang="0">
                <a:pos x="10" y="1"/>
              </a:cxn>
              <a:cxn ang="0">
                <a:pos x="36" y="27"/>
              </a:cxn>
              <a:cxn ang="0">
                <a:pos x="36" y="31"/>
              </a:cxn>
              <a:cxn ang="0">
                <a:pos x="10" y="57"/>
              </a:cxn>
            </a:cxnLst>
            <a:rect l="0" t="0" r="r" b="b"/>
            <a:pathLst>
              <a:path w="37" h="57">
                <a:moveTo>
                  <a:pt x="10" y="57"/>
                </a:moveTo>
                <a:cubicBezTo>
                  <a:pt x="9" y="58"/>
                  <a:pt x="7" y="58"/>
                  <a:pt x="7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0"/>
                  <a:pt x="0" y="49"/>
                  <a:pt x="1" y="48"/>
                </a:cubicBezTo>
                <a:cubicBezTo>
                  <a:pt x="20" y="29"/>
                  <a:pt x="20" y="29"/>
                  <a:pt x="20" y="29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1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9" y="0"/>
                  <a:pt x="10" y="1"/>
                </a:cubicBezTo>
                <a:cubicBezTo>
                  <a:pt x="36" y="27"/>
                  <a:pt x="36" y="27"/>
                  <a:pt x="36" y="27"/>
                </a:cubicBezTo>
                <a:cubicBezTo>
                  <a:pt x="37" y="28"/>
                  <a:pt x="37" y="30"/>
                  <a:pt x="36" y="31"/>
                </a:cubicBezTo>
                <a:lnTo>
                  <a:pt x="10" y="57"/>
                </a:lnTo>
                <a:close/>
              </a:path>
            </a:pathLst>
          </a:custGeom>
          <a:solidFill>
            <a:srgbClr val="00B050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9" name="Freeform 50">
            <a:extLst>
              <a:ext uri="{FF2B5EF4-FFF2-40B4-BE49-F238E27FC236}">
                <a16:creationId xmlns:a16="http://schemas.microsoft.com/office/drawing/2014/main" id="{4D96FE44-40E5-4DFF-919C-B2A5D26FF459}"/>
              </a:ext>
            </a:extLst>
          </p:cNvPr>
          <p:cNvSpPr/>
          <p:nvPr/>
        </p:nvSpPr>
        <p:spPr bwMode="auto">
          <a:xfrm rot="16200000" flipH="1" flipV="1">
            <a:off x="8716878" y="3563748"/>
            <a:ext cx="239717" cy="369932"/>
          </a:xfrm>
          <a:custGeom>
            <a:avLst/>
            <a:gdLst/>
            <a:ahLst/>
            <a:cxnLst>
              <a:cxn ang="0">
                <a:pos x="10" y="57"/>
              </a:cxn>
              <a:cxn ang="0">
                <a:pos x="7" y="57"/>
              </a:cxn>
              <a:cxn ang="0">
                <a:pos x="1" y="51"/>
              </a:cxn>
              <a:cxn ang="0">
                <a:pos x="1" y="48"/>
              </a:cxn>
              <a:cxn ang="0">
                <a:pos x="20" y="29"/>
              </a:cxn>
              <a:cxn ang="0">
                <a:pos x="1" y="10"/>
              </a:cxn>
              <a:cxn ang="0">
                <a:pos x="1" y="7"/>
              </a:cxn>
              <a:cxn ang="0">
                <a:pos x="7" y="1"/>
              </a:cxn>
              <a:cxn ang="0">
                <a:pos x="10" y="1"/>
              </a:cxn>
              <a:cxn ang="0">
                <a:pos x="36" y="27"/>
              </a:cxn>
              <a:cxn ang="0">
                <a:pos x="36" y="31"/>
              </a:cxn>
              <a:cxn ang="0">
                <a:pos x="10" y="57"/>
              </a:cxn>
            </a:cxnLst>
            <a:rect l="0" t="0" r="r" b="b"/>
            <a:pathLst>
              <a:path w="37" h="57">
                <a:moveTo>
                  <a:pt x="10" y="57"/>
                </a:moveTo>
                <a:cubicBezTo>
                  <a:pt x="9" y="58"/>
                  <a:pt x="7" y="58"/>
                  <a:pt x="7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0"/>
                  <a:pt x="0" y="49"/>
                  <a:pt x="1" y="48"/>
                </a:cubicBezTo>
                <a:cubicBezTo>
                  <a:pt x="20" y="29"/>
                  <a:pt x="20" y="29"/>
                  <a:pt x="20" y="29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1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9" y="0"/>
                  <a:pt x="10" y="1"/>
                </a:cubicBezTo>
                <a:cubicBezTo>
                  <a:pt x="36" y="27"/>
                  <a:pt x="36" y="27"/>
                  <a:pt x="36" y="27"/>
                </a:cubicBezTo>
                <a:cubicBezTo>
                  <a:pt x="37" y="28"/>
                  <a:pt x="37" y="30"/>
                  <a:pt x="36" y="31"/>
                </a:cubicBezTo>
                <a:lnTo>
                  <a:pt x="10" y="57"/>
                </a:lnTo>
                <a:close/>
              </a:path>
            </a:pathLst>
          </a:custGeom>
          <a:solidFill>
            <a:srgbClr val="00B050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F8A657-A428-48EE-A076-CF28B78A8A7A}"/>
              </a:ext>
            </a:extLst>
          </p:cNvPr>
          <p:cNvSpPr/>
          <p:nvPr/>
        </p:nvSpPr>
        <p:spPr>
          <a:xfrm>
            <a:off x="233983" y="5148786"/>
            <a:ext cx="55515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前后两帧有时间相关性，不服从</a:t>
            </a:r>
            <a:r>
              <a:rPr lang="en-US" altLang="zh-CN" dirty="0" err="1"/>
              <a:t>iid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没有强烈的监督者，只有奖励信号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奖励是延迟的，如游戏结束才知道动作好坏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通过不断地试错探索才能获知选出最佳动作的能力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C71A61-386A-4972-B92D-403FEDA67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582" y="2999160"/>
            <a:ext cx="4423669" cy="2159892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B81D50F7-253C-494B-948B-514FDF07301B}"/>
              </a:ext>
            </a:extLst>
          </p:cNvPr>
          <p:cNvSpPr txBox="1"/>
          <p:nvPr/>
        </p:nvSpPr>
        <p:spPr>
          <a:xfrm>
            <a:off x="5606347" y="5562569"/>
            <a:ext cx="662607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70C0"/>
                </a:solidFill>
                <a:latin typeface="+mn-ea"/>
                <a:ea typeface="+mn-ea"/>
              </a:rPr>
              <a:t>强化学习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是“延迟标记信息”的</a:t>
            </a:r>
            <a:r>
              <a:rPr lang="zh-CN" altLang="en-US" sz="2400" dirty="0">
                <a:solidFill>
                  <a:srgbClr val="0070C0"/>
                </a:solidFill>
                <a:latin typeface="+mn-ea"/>
                <a:ea typeface="+mn-ea"/>
              </a:rPr>
              <a:t>监督学习问题</a:t>
            </a:r>
            <a:endParaRPr lang="en-US" altLang="zh-CN" sz="24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5E57DF-2CB2-42FD-BDDC-C01A721F4120}"/>
              </a:ext>
            </a:extLst>
          </p:cNvPr>
          <p:cNvSpPr/>
          <p:nvPr/>
        </p:nvSpPr>
        <p:spPr>
          <a:xfrm>
            <a:off x="7623313" y="3233890"/>
            <a:ext cx="884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分类器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6315BAC-577C-4954-9457-33241E8DC2B2}"/>
              </a:ext>
            </a:extLst>
          </p:cNvPr>
          <p:cNvSpPr/>
          <p:nvPr/>
        </p:nvSpPr>
        <p:spPr>
          <a:xfrm>
            <a:off x="7701614" y="3624309"/>
            <a:ext cx="884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策略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380404C-F697-4059-8E79-FE3915587F31}"/>
              </a:ext>
            </a:extLst>
          </p:cNvPr>
          <p:cNvSpPr/>
          <p:nvPr/>
        </p:nvSpPr>
        <p:spPr>
          <a:xfrm>
            <a:off x="9078999" y="3232607"/>
            <a:ext cx="884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19730AF-CF1F-4E38-B631-00268BE269F5}"/>
              </a:ext>
            </a:extLst>
          </p:cNvPr>
          <p:cNvSpPr/>
          <p:nvPr/>
        </p:nvSpPr>
        <p:spPr>
          <a:xfrm>
            <a:off x="9081871" y="3636437"/>
            <a:ext cx="884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状态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95F0134-F9BB-4FA1-8C87-D3D11575298E}"/>
              </a:ext>
            </a:extLst>
          </p:cNvPr>
          <p:cNvSpPr/>
          <p:nvPr/>
        </p:nvSpPr>
        <p:spPr>
          <a:xfrm>
            <a:off x="10205056" y="3210296"/>
            <a:ext cx="884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标记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55128D4-2FE0-46B3-9676-C3FCA810C62F}"/>
              </a:ext>
            </a:extLst>
          </p:cNvPr>
          <p:cNvSpPr/>
          <p:nvPr/>
        </p:nvSpPr>
        <p:spPr>
          <a:xfrm>
            <a:off x="10207928" y="3614126"/>
            <a:ext cx="884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动作</a:t>
            </a:r>
          </a:p>
        </p:txBody>
      </p:sp>
      <p:sp>
        <p:nvSpPr>
          <p:cNvPr id="58" name="Freeform 50">
            <a:extLst>
              <a:ext uri="{FF2B5EF4-FFF2-40B4-BE49-F238E27FC236}">
                <a16:creationId xmlns:a16="http://schemas.microsoft.com/office/drawing/2014/main" id="{85E58BB3-9607-4EDD-983D-A0EC28FD82BC}"/>
              </a:ext>
            </a:extLst>
          </p:cNvPr>
          <p:cNvSpPr/>
          <p:nvPr/>
        </p:nvSpPr>
        <p:spPr bwMode="auto">
          <a:xfrm rot="5400000" flipH="1" flipV="1">
            <a:off x="9839205" y="3231283"/>
            <a:ext cx="239717" cy="369932"/>
          </a:xfrm>
          <a:custGeom>
            <a:avLst/>
            <a:gdLst/>
            <a:ahLst/>
            <a:cxnLst>
              <a:cxn ang="0">
                <a:pos x="10" y="57"/>
              </a:cxn>
              <a:cxn ang="0">
                <a:pos x="7" y="57"/>
              </a:cxn>
              <a:cxn ang="0">
                <a:pos x="1" y="51"/>
              </a:cxn>
              <a:cxn ang="0">
                <a:pos x="1" y="48"/>
              </a:cxn>
              <a:cxn ang="0">
                <a:pos x="20" y="29"/>
              </a:cxn>
              <a:cxn ang="0">
                <a:pos x="1" y="10"/>
              </a:cxn>
              <a:cxn ang="0">
                <a:pos x="1" y="7"/>
              </a:cxn>
              <a:cxn ang="0">
                <a:pos x="7" y="1"/>
              </a:cxn>
              <a:cxn ang="0">
                <a:pos x="10" y="1"/>
              </a:cxn>
              <a:cxn ang="0">
                <a:pos x="36" y="27"/>
              </a:cxn>
              <a:cxn ang="0">
                <a:pos x="36" y="31"/>
              </a:cxn>
              <a:cxn ang="0">
                <a:pos x="10" y="57"/>
              </a:cxn>
            </a:cxnLst>
            <a:rect l="0" t="0" r="r" b="b"/>
            <a:pathLst>
              <a:path w="37" h="57">
                <a:moveTo>
                  <a:pt x="10" y="57"/>
                </a:moveTo>
                <a:cubicBezTo>
                  <a:pt x="9" y="58"/>
                  <a:pt x="7" y="58"/>
                  <a:pt x="7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0"/>
                  <a:pt x="0" y="49"/>
                  <a:pt x="1" y="48"/>
                </a:cubicBezTo>
                <a:cubicBezTo>
                  <a:pt x="20" y="29"/>
                  <a:pt x="20" y="29"/>
                  <a:pt x="20" y="29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1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9" y="0"/>
                  <a:pt x="10" y="1"/>
                </a:cubicBezTo>
                <a:cubicBezTo>
                  <a:pt x="36" y="27"/>
                  <a:pt x="36" y="27"/>
                  <a:pt x="36" y="27"/>
                </a:cubicBezTo>
                <a:cubicBezTo>
                  <a:pt x="37" y="28"/>
                  <a:pt x="37" y="30"/>
                  <a:pt x="36" y="31"/>
                </a:cubicBezTo>
                <a:lnTo>
                  <a:pt x="10" y="57"/>
                </a:lnTo>
                <a:close/>
              </a:path>
            </a:pathLst>
          </a:custGeom>
          <a:solidFill>
            <a:srgbClr val="00B050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9" name="Freeform 50">
            <a:extLst>
              <a:ext uri="{FF2B5EF4-FFF2-40B4-BE49-F238E27FC236}">
                <a16:creationId xmlns:a16="http://schemas.microsoft.com/office/drawing/2014/main" id="{16AC222A-5CFF-4D8D-ABB2-E3CF6EC9922E}"/>
              </a:ext>
            </a:extLst>
          </p:cNvPr>
          <p:cNvSpPr/>
          <p:nvPr/>
        </p:nvSpPr>
        <p:spPr bwMode="auto">
          <a:xfrm rot="16200000" flipH="1" flipV="1">
            <a:off x="9858256" y="3557919"/>
            <a:ext cx="239717" cy="369932"/>
          </a:xfrm>
          <a:custGeom>
            <a:avLst/>
            <a:gdLst/>
            <a:ahLst/>
            <a:cxnLst>
              <a:cxn ang="0">
                <a:pos x="10" y="57"/>
              </a:cxn>
              <a:cxn ang="0">
                <a:pos x="7" y="57"/>
              </a:cxn>
              <a:cxn ang="0">
                <a:pos x="1" y="51"/>
              </a:cxn>
              <a:cxn ang="0">
                <a:pos x="1" y="48"/>
              </a:cxn>
              <a:cxn ang="0">
                <a:pos x="20" y="29"/>
              </a:cxn>
              <a:cxn ang="0">
                <a:pos x="1" y="10"/>
              </a:cxn>
              <a:cxn ang="0">
                <a:pos x="1" y="7"/>
              </a:cxn>
              <a:cxn ang="0">
                <a:pos x="7" y="1"/>
              </a:cxn>
              <a:cxn ang="0">
                <a:pos x="10" y="1"/>
              </a:cxn>
              <a:cxn ang="0">
                <a:pos x="36" y="27"/>
              </a:cxn>
              <a:cxn ang="0">
                <a:pos x="36" y="31"/>
              </a:cxn>
              <a:cxn ang="0">
                <a:pos x="10" y="57"/>
              </a:cxn>
            </a:cxnLst>
            <a:rect l="0" t="0" r="r" b="b"/>
            <a:pathLst>
              <a:path w="37" h="57">
                <a:moveTo>
                  <a:pt x="10" y="57"/>
                </a:moveTo>
                <a:cubicBezTo>
                  <a:pt x="9" y="58"/>
                  <a:pt x="7" y="58"/>
                  <a:pt x="7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0"/>
                  <a:pt x="0" y="49"/>
                  <a:pt x="1" y="48"/>
                </a:cubicBezTo>
                <a:cubicBezTo>
                  <a:pt x="20" y="29"/>
                  <a:pt x="20" y="29"/>
                  <a:pt x="20" y="29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1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9" y="0"/>
                  <a:pt x="10" y="1"/>
                </a:cubicBezTo>
                <a:cubicBezTo>
                  <a:pt x="36" y="27"/>
                  <a:pt x="36" y="27"/>
                  <a:pt x="36" y="27"/>
                </a:cubicBezTo>
                <a:cubicBezTo>
                  <a:pt x="37" y="28"/>
                  <a:pt x="37" y="30"/>
                  <a:pt x="36" y="31"/>
                </a:cubicBezTo>
                <a:lnTo>
                  <a:pt x="10" y="57"/>
                </a:lnTo>
                <a:close/>
              </a:path>
            </a:pathLst>
          </a:custGeom>
          <a:solidFill>
            <a:srgbClr val="00B050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0" name="Freeform 50">
            <a:extLst>
              <a:ext uri="{FF2B5EF4-FFF2-40B4-BE49-F238E27FC236}">
                <a16:creationId xmlns:a16="http://schemas.microsoft.com/office/drawing/2014/main" id="{91619529-BE4B-477E-B74C-C3EF8E49AB18}"/>
              </a:ext>
            </a:extLst>
          </p:cNvPr>
          <p:cNvSpPr/>
          <p:nvPr/>
        </p:nvSpPr>
        <p:spPr bwMode="auto">
          <a:xfrm rot="5400000" flipH="1" flipV="1">
            <a:off x="11065208" y="3210909"/>
            <a:ext cx="239717" cy="369932"/>
          </a:xfrm>
          <a:custGeom>
            <a:avLst/>
            <a:gdLst/>
            <a:ahLst/>
            <a:cxnLst>
              <a:cxn ang="0">
                <a:pos x="10" y="57"/>
              </a:cxn>
              <a:cxn ang="0">
                <a:pos x="7" y="57"/>
              </a:cxn>
              <a:cxn ang="0">
                <a:pos x="1" y="51"/>
              </a:cxn>
              <a:cxn ang="0">
                <a:pos x="1" y="48"/>
              </a:cxn>
              <a:cxn ang="0">
                <a:pos x="20" y="29"/>
              </a:cxn>
              <a:cxn ang="0">
                <a:pos x="1" y="10"/>
              </a:cxn>
              <a:cxn ang="0">
                <a:pos x="1" y="7"/>
              </a:cxn>
              <a:cxn ang="0">
                <a:pos x="7" y="1"/>
              </a:cxn>
              <a:cxn ang="0">
                <a:pos x="10" y="1"/>
              </a:cxn>
              <a:cxn ang="0">
                <a:pos x="36" y="27"/>
              </a:cxn>
              <a:cxn ang="0">
                <a:pos x="36" y="31"/>
              </a:cxn>
              <a:cxn ang="0">
                <a:pos x="10" y="57"/>
              </a:cxn>
            </a:cxnLst>
            <a:rect l="0" t="0" r="r" b="b"/>
            <a:pathLst>
              <a:path w="37" h="57">
                <a:moveTo>
                  <a:pt x="10" y="57"/>
                </a:moveTo>
                <a:cubicBezTo>
                  <a:pt x="9" y="58"/>
                  <a:pt x="7" y="58"/>
                  <a:pt x="7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0"/>
                  <a:pt x="0" y="49"/>
                  <a:pt x="1" y="48"/>
                </a:cubicBezTo>
                <a:cubicBezTo>
                  <a:pt x="20" y="29"/>
                  <a:pt x="20" y="29"/>
                  <a:pt x="20" y="29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1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9" y="0"/>
                  <a:pt x="10" y="1"/>
                </a:cubicBezTo>
                <a:cubicBezTo>
                  <a:pt x="36" y="27"/>
                  <a:pt x="36" y="27"/>
                  <a:pt x="36" y="27"/>
                </a:cubicBezTo>
                <a:cubicBezTo>
                  <a:pt x="37" y="28"/>
                  <a:pt x="37" y="30"/>
                  <a:pt x="36" y="31"/>
                </a:cubicBezTo>
                <a:lnTo>
                  <a:pt x="10" y="57"/>
                </a:lnTo>
                <a:close/>
              </a:path>
            </a:pathLst>
          </a:custGeom>
          <a:solidFill>
            <a:srgbClr val="00B050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1" name="Freeform 50">
            <a:extLst>
              <a:ext uri="{FF2B5EF4-FFF2-40B4-BE49-F238E27FC236}">
                <a16:creationId xmlns:a16="http://schemas.microsoft.com/office/drawing/2014/main" id="{365B8583-D36A-407B-BC4D-BAEC543D10E8}"/>
              </a:ext>
            </a:extLst>
          </p:cNvPr>
          <p:cNvSpPr/>
          <p:nvPr/>
        </p:nvSpPr>
        <p:spPr bwMode="auto">
          <a:xfrm rot="16200000" flipH="1" flipV="1">
            <a:off x="11084259" y="3537545"/>
            <a:ext cx="239717" cy="369932"/>
          </a:xfrm>
          <a:custGeom>
            <a:avLst/>
            <a:gdLst/>
            <a:ahLst/>
            <a:cxnLst>
              <a:cxn ang="0">
                <a:pos x="10" y="57"/>
              </a:cxn>
              <a:cxn ang="0">
                <a:pos x="7" y="57"/>
              </a:cxn>
              <a:cxn ang="0">
                <a:pos x="1" y="51"/>
              </a:cxn>
              <a:cxn ang="0">
                <a:pos x="1" y="48"/>
              </a:cxn>
              <a:cxn ang="0">
                <a:pos x="20" y="29"/>
              </a:cxn>
              <a:cxn ang="0">
                <a:pos x="1" y="10"/>
              </a:cxn>
              <a:cxn ang="0">
                <a:pos x="1" y="7"/>
              </a:cxn>
              <a:cxn ang="0">
                <a:pos x="7" y="1"/>
              </a:cxn>
              <a:cxn ang="0">
                <a:pos x="10" y="1"/>
              </a:cxn>
              <a:cxn ang="0">
                <a:pos x="36" y="27"/>
              </a:cxn>
              <a:cxn ang="0">
                <a:pos x="36" y="31"/>
              </a:cxn>
              <a:cxn ang="0">
                <a:pos x="10" y="57"/>
              </a:cxn>
            </a:cxnLst>
            <a:rect l="0" t="0" r="r" b="b"/>
            <a:pathLst>
              <a:path w="37" h="57">
                <a:moveTo>
                  <a:pt x="10" y="57"/>
                </a:moveTo>
                <a:cubicBezTo>
                  <a:pt x="9" y="58"/>
                  <a:pt x="7" y="58"/>
                  <a:pt x="7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0"/>
                  <a:pt x="0" y="49"/>
                  <a:pt x="1" y="48"/>
                </a:cubicBezTo>
                <a:cubicBezTo>
                  <a:pt x="20" y="29"/>
                  <a:pt x="20" y="29"/>
                  <a:pt x="20" y="29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1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9" y="0"/>
                  <a:pt x="10" y="1"/>
                </a:cubicBezTo>
                <a:cubicBezTo>
                  <a:pt x="36" y="27"/>
                  <a:pt x="36" y="27"/>
                  <a:pt x="36" y="27"/>
                </a:cubicBezTo>
                <a:cubicBezTo>
                  <a:pt x="37" y="28"/>
                  <a:pt x="37" y="30"/>
                  <a:pt x="36" y="31"/>
                </a:cubicBezTo>
                <a:lnTo>
                  <a:pt x="10" y="57"/>
                </a:lnTo>
                <a:close/>
              </a:path>
            </a:pathLst>
          </a:custGeom>
          <a:solidFill>
            <a:srgbClr val="00B050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48" grpId="0" animBg="1"/>
      <p:bldP spid="49" grpId="0" animBg="1"/>
      <p:bldP spid="10" grpId="0"/>
      <p:bldP spid="51" grpId="0"/>
      <p:bldP spid="13" grpId="0"/>
      <p:bldP spid="53" grpId="0"/>
      <p:bldP spid="54" grpId="0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3AF32E-169B-469D-B8F0-8B2B5C0B37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836888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3.K</a:t>
            </a:r>
            <a:r>
              <a:rPr lang="zh-CN" altLang="en-US" dirty="0"/>
              <a:t>摇臂赌博机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6EB249-FCA1-464B-9504-3B101C4F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67" y="3236143"/>
            <a:ext cx="3533773" cy="2583834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D2873D16-24BA-4F70-9FB9-A592F42C189C}"/>
              </a:ext>
            </a:extLst>
          </p:cNvPr>
          <p:cNvSpPr/>
          <p:nvPr/>
        </p:nvSpPr>
        <p:spPr>
          <a:xfrm>
            <a:off x="1250261" y="2265302"/>
            <a:ext cx="9334913" cy="70788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若每个动作的奖赏为确定值，则每个动作尝试一遍即可</a:t>
            </a:r>
            <a:endParaRPr lang="en-US" altLang="zh-CN" sz="20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但一般而言，动作的奖赏值来自一个概率分布，试一次得不到平均值</a:t>
            </a:r>
            <a:endParaRPr lang="zh-CN" altLang="en-US" sz="2000" spc="-1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D69975A-C30A-4FED-A661-39524FEF67E6}"/>
              </a:ext>
            </a:extLst>
          </p:cNvPr>
          <p:cNvSpPr/>
          <p:nvPr/>
        </p:nvSpPr>
        <p:spPr>
          <a:xfrm>
            <a:off x="864549" y="896440"/>
            <a:ext cx="106847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强化学习的最终奖赏需多步动作后才知道</a:t>
            </a:r>
            <a:endParaRPr lang="en-US" altLang="zh-CN" sz="24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简化：最大化单步奖赏。在状态</a:t>
            </a:r>
            <a:r>
              <a:rPr lang="en-US" altLang="zh-CN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下执行一次动作</a:t>
            </a:r>
            <a:r>
              <a:rPr lang="en-US" altLang="zh-CN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便能观察到奖赏结果</a:t>
            </a:r>
            <a:endParaRPr lang="en-US" altLang="zh-CN" sz="24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问题：各个动作产生的结果需要尝试才知道，无训练数据提前告知</a:t>
            </a:r>
            <a:endParaRPr lang="zh-CN" altLang="en-US" sz="2400" spc="-1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4057994-0843-4AB0-B449-3FEECDC4B635}"/>
              </a:ext>
            </a:extLst>
          </p:cNvPr>
          <p:cNvSpPr/>
          <p:nvPr/>
        </p:nvSpPr>
        <p:spPr>
          <a:xfrm>
            <a:off x="5045508" y="3960763"/>
            <a:ext cx="662553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K-</a:t>
            </a:r>
            <a:r>
              <a:rPr lang="zh-CN" altLang="en-US" sz="2000" dirty="0">
                <a:solidFill>
                  <a:srgbClr val="00B050"/>
                </a:solidFill>
              </a:rPr>
              <a:t>摇臂赌博机有 </a:t>
            </a:r>
            <a:r>
              <a:rPr lang="en-US" altLang="zh-CN" sz="2000" dirty="0">
                <a:solidFill>
                  <a:srgbClr val="00B050"/>
                </a:solidFill>
              </a:rPr>
              <a:t>K </a:t>
            </a:r>
            <a:r>
              <a:rPr lang="zh-CN" altLang="en-US" sz="2000" dirty="0">
                <a:solidFill>
                  <a:srgbClr val="00B050"/>
                </a:solidFill>
              </a:rPr>
              <a:t>个摇臂，赌徒在投入一个硬币后可选择</a:t>
            </a:r>
            <a:endParaRPr lang="en-US" altLang="zh-CN" sz="2000" dirty="0">
              <a:solidFill>
                <a:srgbClr val="00B050"/>
              </a:solidFill>
            </a:endParaRPr>
          </a:p>
          <a:p>
            <a:r>
              <a:rPr lang="zh-CN" altLang="en-US" sz="2000" dirty="0">
                <a:solidFill>
                  <a:srgbClr val="00B050"/>
                </a:solidFill>
              </a:rPr>
              <a:t>按下其中一个摇臂，每个摇臂以一定的概率吐出硬币，但</a:t>
            </a:r>
            <a:endParaRPr lang="en-US" altLang="zh-CN" sz="2000" dirty="0">
              <a:solidFill>
                <a:srgbClr val="00B050"/>
              </a:solidFill>
            </a:endParaRPr>
          </a:p>
          <a:p>
            <a:r>
              <a:rPr lang="zh-CN" altLang="en-US" sz="2000" dirty="0">
                <a:solidFill>
                  <a:srgbClr val="00B050"/>
                </a:solidFill>
              </a:rPr>
              <a:t>这个概率赌徒并不知道。赌徒的目标是通过一定的策略最</a:t>
            </a:r>
            <a:endParaRPr lang="en-US" altLang="zh-CN" sz="2000" dirty="0">
              <a:solidFill>
                <a:srgbClr val="00B050"/>
              </a:solidFill>
            </a:endParaRPr>
          </a:p>
          <a:p>
            <a:r>
              <a:rPr lang="zh-CN" altLang="en-US" sz="2000" dirty="0">
                <a:solidFill>
                  <a:srgbClr val="00B050"/>
                </a:solidFill>
              </a:rPr>
              <a:t>大化自己的奖赏，即获得最多的硬币。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D18E0D-FDE4-47AE-8D92-7D8E41D70366}"/>
              </a:ext>
            </a:extLst>
          </p:cNvPr>
          <p:cNvSpPr/>
          <p:nvPr/>
        </p:nvSpPr>
        <p:spPr>
          <a:xfrm>
            <a:off x="4769776" y="3236143"/>
            <a:ext cx="7375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ource Sans Pro" panose="020B0604020202020204" pitchFamily="34" charset="0"/>
              </a:rPr>
              <a:t>单步强化学习任务</a:t>
            </a:r>
            <a:r>
              <a:rPr lang="zh-CN" altLang="en-US" sz="2400" dirty="0">
                <a:solidFill>
                  <a:srgbClr val="0070C0"/>
                </a:solidFill>
                <a:latin typeface="Source Sans Pro" panose="020B0604020202020204" pitchFamily="34" charset="0"/>
              </a:rPr>
              <a:t>对应了一个理论模型</a:t>
            </a:r>
            <a:r>
              <a:rPr lang="en-US" altLang="zh-CN" sz="2400" dirty="0">
                <a:solidFill>
                  <a:srgbClr val="0070C0"/>
                </a:solidFill>
                <a:latin typeface="Source Sans Pro" panose="020B0604020202020204" pitchFamily="34" charset="0"/>
              </a:rPr>
              <a:t>K</a:t>
            </a:r>
            <a:r>
              <a:rPr lang="zh-CN" altLang="en-US" sz="2400" dirty="0">
                <a:solidFill>
                  <a:srgbClr val="0070C0"/>
                </a:solidFill>
                <a:latin typeface="Source Sans Pro" panose="020B0604020202020204" pitchFamily="34" charset="0"/>
              </a:rPr>
              <a:t>摇臂赌博机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5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1ED0CA-C02D-4DFC-9ED7-A493154CE5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3.1</a:t>
            </a:r>
            <a:r>
              <a:rPr lang="zh-CN" altLang="en-US" dirty="0"/>
              <a:t>：探索和利用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5BB23AD-4A11-4D5A-9A53-9F477A17D2A8}"/>
              </a:ext>
            </a:extLst>
          </p:cNvPr>
          <p:cNvGrpSpPr/>
          <p:nvPr/>
        </p:nvGrpSpPr>
        <p:grpSpPr>
          <a:xfrm>
            <a:off x="2960582" y="3303875"/>
            <a:ext cx="4959674" cy="1722359"/>
            <a:chOff x="1619443" y="548415"/>
            <a:chExt cx="261299" cy="90742"/>
          </a:xfrm>
          <a:solidFill>
            <a:schemeClr val="bg1">
              <a:lumMod val="65000"/>
              <a:alpha val="6000"/>
            </a:schemeClr>
          </a:solidFill>
        </p:grpSpPr>
        <p:sp>
          <p:nvSpPr>
            <p:cNvPr id="8" name="îśliďe">
              <a:extLst>
                <a:ext uri="{FF2B5EF4-FFF2-40B4-BE49-F238E27FC236}">
                  <a16:creationId xmlns:a16="http://schemas.microsoft.com/office/drawing/2014/main" id="{CE232BE7-B2C3-437A-AF00-F1FB0439851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šḻíḍé">
              <a:extLst>
                <a:ext uri="{FF2B5EF4-FFF2-40B4-BE49-F238E27FC236}">
                  <a16:creationId xmlns:a16="http://schemas.microsoft.com/office/drawing/2014/main" id="{8497D368-4BC0-4CC1-8314-C2967A4BC2B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ṥḻïḓé">
              <a:extLst>
                <a:ext uri="{FF2B5EF4-FFF2-40B4-BE49-F238E27FC236}">
                  <a16:creationId xmlns:a16="http://schemas.microsoft.com/office/drawing/2014/main" id="{C4F104C0-EDF4-4003-A252-D00CCABA6C3C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$ḷíḋè">
              <a:extLst>
                <a:ext uri="{FF2B5EF4-FFF2-40B4-BE49-F238E27FC236}">
                  <a16:creationId xmlns:a16="http://schemas.microsoft.com/office/drawing/2014/main" id="{896657A8-0A5E-4413-8404-CE30DE14B89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$ḷiḍe">
              <a:extLst>
                <a:ext uri="{FF2B5EF4-FFF2-40B4-BE49-F238E27FC236}">
                  <a16:creationId xmlns:a16="http://schemas.microsoft.com/office/drawing/2014/main" id="{1CF7CDB5-18E5-4EF5-8921-EB4C7A70F9C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ṡļïdè">
              <a:extLst>
                <a:ext uri="{FF2B5EF4-FFF2-40B4-BE49-F238E27FC236}">
                  <a16:creationId xmlns:a16="http://schemas.microsoft.com/office/drawing/2014/main" id="{0BDBF48F-0DCB-41BC-9416-C6A36CD2266D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ľîḑê">
              <a:extLst>
                <a:ext uri="{FF2B5EF4-FFF2-40B4-BE49-F238E27FC236}">
                  <a16:creationId xmlns:a16="http://schemas.microsoft.com/office/drawing/2014/main" id="{4D67DD5B-6126-45D0-93B9-60B377F26B2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E2B00F88-52C9-4C95-96D4-EB499631D07A}"/>
              </a:ext>
            </a:extLst>
          </p:cNvPr>
          <p:cNvSpPr txBox="1"/>
          <p:nvPr/>
        </p:nvSpPr>
        <p:spPr>
          <a:xfrm>
            <a:off x="1038049" y="809559"/>
            <a:ext cx="955169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70C0"/>
                </a:solidFill>
                <a:latin typeface="+mn-ea"/>
                <a:ea typeface="+mn-ea"/>
              </a:rPr>
              <a:t>强化学习是试错学习</a:t>
            </a:r>
            <a:endParaRPr lang="en-US" altLang="zh-CN" sz="2400" dirty="0">
              <a:solidFill>
                <a:srgbClr val="0070C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70C0"/>
                </a:solidFill>
                <a:latin typeface="+mn-ea"/>
                <a:ea typeface="+mn-ea"/>
              </a:rPr>
              <a:t>要找到最佳的策略：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根据对环境的经验，且不损失太多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奖赏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30" name="圆角矩形 13">
            <a:extLst>
              <a:ext uri="{FF2B5EF4-FFF2-40B4-BE49-F238E27FC236}">
                <a16:creationId xmlns:a16="http://schemas.microsoft.com/office/drawing/2014/main" id="{634D5C65-7F43-4083-A452-3269D715D39A}"/>
              </a:ext>
            </a:extLst>
          </p:cNvPr>
          <p:cNvSpPr/>
          <p:nvPr/>
        </p:nvSpPr>
        <p:spPr bwMode="auto">
          <a:xfrm>
            <a:off x="2023590" y="2262039"/>
            <a:ext cx="6179180" cy="81554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C7A9E08-C1B4-4F3F-8973-71490E939762}"/>
              </a:ext>
            </a:extLst>
          </p:cNvPr>
          <p:cNvSpPr/>
          <p:nvPr/>
        </p:nvSpPr>
        <p:spPr>
          <a:xfrm>
            <a:off x="2871372" y="24341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DotumChe" pitchFamily="49" charset="-127"/>
              </a:rPr>
              <a:t>探索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DotumChe" pitchFamily="49" charset="-127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9D3B93E-E7BC-4936-BD77-745D6FE5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160" y="2434196"/>
            <a:ext cx="438950" cy="438950"/>
          </a:xfrm>
          <a:prstGeom prst="rect">
            <a:avLst/>
          </a:prstGeom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id="{1A14DFBD-3D8F-4FDC-830C-C4CCB1587F81}"/>
              </a:ext>
            </a:extLst>
          </p:cNvPr>
          <p:cNvSpPr/>
          <p:nvPr/>
        </p:nvSpPr>
        <p:spPr>
          <a:xfrm>
            <a:off x="6366474" y="2434196"/>
            <a:ext cx="438809" cy="438809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N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C274B1-0BFE-4F99-936B-3ED2E21F5D06}"/>
              </a:ext>
            </a:extLst>
          </p:cNvPr>
          <p:cNvSpPr/>
          <p:nvPr/>
        </p:nvSpPr>
        <p:spPr>
          <a:xfrm>
            <a:off x="7258345" y="242276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DotumChe" pitchFamily="49" charset="-127"/>
              </a:rPr>
              <a:t>利用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DotumChe" pitchFamily="49" charset="-127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15EE61D-90B0-492B-8E80-06F22B012115}"/>
              </a:ext>
            </a:extLst>
          </p:cNvPr>
          <p:cNvSpPr/>
          <p:nvPr/>
        </p:nvSpPr>
        <p:spPr bwMode="auto">
          <a:xfrm>
            <a:off x="1780198" y="3187704"/>
            <a:ext cx="4279622" cy="4972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搜索更多的关于环境的信息</a:t>
            </a:r>
            <a:endParaRPr lang="zh-CN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5B6B3E8-5CD3-4643-906D-E3B8F4DCCC22}"/>
              </a:ext>
            </a:extLst>
          </p:cNvPr>
          <p:cNvSpPr/>
          <p:nvPr/>
        </p:nvSpPr>
        <p:spPr bwMode="auto">
          <a:xfrm>
            <a:off x="6087801" y="3187704"/>
            <a:ext cx="4674933" cy="4972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利用已知信息最大化奖赏</a:t>
            </a:r>
            <a:endParaRPr lang="zh-CN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7F58456-77A8-4B95-A36E-45C661D586BD}"/>
              </a:ext>
            </a:extLst>
          </p:cNvPr>
          <p:cNvSpPr/>
          <p:nvPr/>
        </p:nvSpPr>
        <p:spPr bwMode="auto">
          <a:xfrm>
            <a:off x="1898300" y="3716012"/>
            <a:ext cx="3746325" cy="11689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kern="1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试新的餐馆</a:t>
            </a:r>
            <a:endParaRPr lang="en-US" altLang="zh-CN" sz="2000" b="1" kern="100" dirty="0">
              <a:solidFill>
                <a:srgbClr val="30437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石油勘探试新的位置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玩游戏时选取新的策略</a:t>
            </a:r>
            <a:endParaRPr lang="en-US" altLang="zh-CN" sz="2000" b="1" kern="1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ABA5855-CD58-4FF6-B82B-64022EEBBA3E}"/>
              </a:ext>
            </a:extLst>
          </p:cNvPr>
          <p:cNvSpPr/>
          <p:nvPr/>
        </p:nvSpPr>
        <p:spPr bwMode="auto">
          <a:xfrm>
            <a:off x="6059820" y="3716012"/>
            <a:ext cx="4529921" cy="11689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kern="1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去最喜爱的餐馆</a:t>
            </a:r>
            <a:endParaRPr lang="en-US" altLang="zh-CN" sz="2000" b="1" kern="100" dirty="0">
              <a:solidFill>
                <a:srgbClr val="30437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石油勘探在已知最佳的位置钻孔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玩游戏时选取熟悉的策略</a:t>
            </a:r>
            <a:endParaRPr lang="en-US" altLang="zh-CN" sz="2000" b="1" kern="1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4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9798D6B-A0EC-43D2-8CF3-8D95239E73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1: </a:t>
            </a:r>
            <a:r>
              <a:rPr lang="zh-CN" altLang="en-US" dirty="0"/>
              <a:t>强化学习应用的例子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11" y="1595174"/>
            <a:ext cx="2031205" cy="1617170"/>
          </a:xfrm>
          <a:prstGeom prst="rect">
            <a:avLst/>
          </a:prstGeom>
        </p:spPr>
      </p:pic>
      <p:pic>
        <p:nvPicPr>
          <p:cNvPr id="8" name="Picture 2" descr="https://openai.com/content/images/2017/06/humanfeedbackjump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67" y="1561008"/>
            <a:ext cx="1651336" cy="165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aquest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04" y="1491494"/>
            <a:ext cx="1720850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openai.com/content/images/2017/06/gifhandlerresized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45" y="3486609"/>
            <a:ext cx="1703515" cy="170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0636" y="3590585"/>
            <a:ext cx="2681676" cy="151081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99998" y="3212344"/>
            <a:ext cx="160676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</a:rPr>
              <a:t>机器人取物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82317" y="3195588"/>
            <a:ext cx="160676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</a:rPr>
              <a:t>模仿人翻滚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73594" y="3212344"/>
            <a:ext cx="160676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</a:rPr>
              <a:t>Atari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</a:rPr>
              <a:t>游戏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140533" y="5171867"/>
            <a:ext cx="160676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</a:rPr>
              <a:t>取物</a:t>
            </a:r>
          </a:p>
        </p:txBody>
      </p:sp>
      <p:pic>
        <p:nvPicPr>
          <p:cNvPr id="19" name="knocked-over-stand-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79781" y="3539171"/>
            <a:ext cx="2410122" cy="160674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983143" y="5190125"/>
            <a:ext cx="160676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</a:rPr>
              <a:t>教机器人躲避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99229" y="5280005"/>
            <a:ext cx="160676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</a:rPr>
              <a:t>机器人取物</a:t>
            </a:r>
          </a:p>
        </p:txBody>
      </p:sp>
    </p:spTree>
    <p:extLst>
      <p:ext uri="{BB962C8B-B14F-4D97-AF65-F5344CB8AC3E}">
        <p14:creationId xmlns:p14="http://schemas.microsoft.com/office/powerpoint/2010/main" val="27635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BD5967B-F44D-4649-B7CE-0006A4F4B0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3.1</a:t>
            </a:r>
            <a:r>
              <a:rPr lang="zh-CN" altLang="en-US" dirty="0"/>
              <a:t>：探索和利用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8371BE-7B75-40EE-A3B0-01A7FEBBED4E}"/>
              </a:ext>
            </a:extLst>
          </p:cNvPr>
          <p:cNvSpPr/>
          <p:nvPr/>
        </p:nvSpPr>
        <p:spPr>
          <a:xfrm>
            <a:off x="1363316" y="944711"/>
            <a:ext cx="9241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70C0"/>
                </a:solidFill>
                <a:latin typeface="Source Sans Pro" panose="020B0604020202020204" pitchFamily="34" charset="0"/>
              </a:rPr>
              <a:t>单步强化学习实质上是</a:t>
            </a:r>
            <a:r>
              <a:rPr lang="en-US" altLang="zh-CN" sz="2400" dirty="0">
                <a:solidFill>
                  <a:srgbClr val="0070C0"/>
                </a:solidFill>
                <a:latin typeface="Source Sans Pro" panose="020B0604020202020204" pitchFamily="34" charset="0"/>
              </a:rPr>
              <a:t>K-</a:t>
            </a:r>
            <a:r>
              <a:rPr lang="zh-CN" altLang="en-US" sz="2400" dirty="0">
                <a:solidFill>
                  <a:srgbClr val="0070C0"/>
                </a:solidFill>
                <a:latin typeface="Source Sans Pro" panose="020B0604020202020204" pitchFamily="34" charset="0"/>
              </a:rPr>
              <a:t>摇臂赌博机的原型，一般我们尝试动作的次数是有限的，那如何利用有限的次数进行有效地探索呢？这里有两种基本的想法：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684979-F961-4815-BD7E-8D90C3268F33}"/>
              </a:ext>
            </a:extLst>
          </p:cNvPr>
          <p:cNvSpPr/>
          <p:nvPr/>
        </p:nvSpPr>
        <p:spPr>
          <a:xfrm>
            <a:off x="1731064" y="2331869"/>
            <a:ext cx="85609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</a:rPr>
              <a:t>仅探索法</a:t>
            </a:r>
            <a:r>
              <a:rPr lang="zh-CN" altLang="en-US" sz="2000" dirty="0"/>
              <a:t>：将所有的尝试机会平均分配给每个摇臂</a:t>
            </a:r>
            <a:r>
              <a:rPr lang="en-US" altLang="zh-CN" sz="2000" dirty="0"/>
              <a:t>(</a:t>
            </a:r>
            <a:r>
              <a:rPr lang="zh-CN" altLang="en-US" sz="2000" dirty="0"/>
              <a:t>即轮流按下每个摇臂</a:t>
            </a:r>
            <a:r>
              <a:rPr lang="en-US" altLang="zh-CN" sz="2000" dirty="0"/>
              <a:t>)</a:t>
            </a:r>
            <a:r>
              <a:rPr lang="zh-CN" altLang="en-US" sz="2000" dirty="0"/>
              <a:t>，即轮流执行，最后以每个摇臂各自的平均吐币概率作为其奖赏期望的近似估计</a:t>
            </a:r>
            <a:endParaRPr lang="en-US" altLang="zh-CN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</a:rPr>
              <a:t>很好地估计每个摇臂的奖赏，却会失去很多选择最优摇臂的机会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</a:rPr>
              <a:t>仅利用法</a:t>
            </a:r>
            <a:r>
              <a:rPr lang="zh-CN" altLang="en-US" sz="2000" dirty="0"/>
              <a:t>：按下目前最优的</a:t>
            </a:r>
            <a:r>
              <a:rPr lang="en-US" altLang="zh-CN" sz="2000" dirty="0"/>
              <a:t>(</a:t>
            </a:r>
            <a:r>
              <a:rPr lang="zh-CN" altLang="en-US" sz="2000" dirty="0"/>
              <a:t>即到目前为止平均奖赏最大的</a:t>
            </a:r>
            <a:r>
              <a:rPr lang="en-US" altLang="zh-CN" sz="2000" dirty="0"/>
              <a:t>)</a:t>
            </a:r>
            <a:r>
              <a:rPr lang="zh-CN" altLang="en-US" sz="2000" dirty="0"/>
              <a:t>摇臂，若有多个摇臂同为最优，则从中随机选取一个</a:t>
            </a:r>
            <a:endParaRPr lang="en-US" altLang="zh-CN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</a:rPr>
              <a:t>没有很好地估计摇臂期望奖赏，很可能经常选不到最优摇臂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F14A14-6085-4908-874C-04F1340482CC}"/>
              </a:ext>
            </a:extLst>
          </p:cNvPr>
          <p:cNvSpPr/>
          <p:nvPr/>
        </p:nvSpPr>
        <p:spPr>
          <a:xfrm>
            <a:off x="738808" y="4662101"/>
            <a:ext cx="1071438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结论：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探索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即估计摇臂的优劣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和利用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即选择当前最优摇臂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这两者是矛盾的，因为尝试次数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即总投币数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有限，加强了一方则会自然削弱另一方，这就是强化学习所面临的</a:t>
            </a:r>
            <a:r>
              <a:rPr lang="zh-CN" altLang="en-US" sz="2400" b="1" dirty="0">
                <a:solidFill>
                  <a:srgbClr val="FF0000"/>
                </a:solidFill>
              </a:rPr>
              <a:t>探索</a:t>
            </a:r>
            <a:r>
              <a:rPr lang="en-US" altLang="zh-CN" sz="2400" b="1" dirty="0">
                <a:solidFill>
                  <a:srgbClr val="FF0000"/>
                </a:solidFill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</a:rPr>
              <a:t>利用窘境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(Exploration-Exploitation dilemma)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。</a:t>
            </a:r>
            <a:r>
              <a:rPr lang="zh-CN" altLang="en-US" sz="2400" dirty="0">
                <a:solidFill>
                  <a:srgbClr val="FF0000"/>
                </a:solidFill>
              </a:rPr>
              <a:t>想要累积奖赏最大，则必须在探索与利用之间达成较好的折中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4141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981E8F-4447-423E-ADDC-E63654773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3.2</a:t>
            </a:r>
            <a:r>
              <a:rPr lang="zh-CN" altLang="en-US" dirty="0"/>
              <a:t>：</a:t>
            </a:r>
            <a:r>
              <a:rPr lang="el-GR" altLang="zh-CN" dirty="0"/>
              <a:t>ε-</a:t>
            </a:r>
            <a:r>
              <a:rPr lang="zh-CN" altLang="en-US" dirty="0"/>
              <a:t>贪心</a:t>
            </a:r>
          </a:p>
        </p:txBody>
      </p:sp>
      <p:sp>
        <p:nvSpPr>
          <p:cNvPr id="3" name="AutoShape 2" descr="https://s1.ax1x.com/2018/10/18/iwYzUP.png">
            <a:extLst>
              <a:ext uri="{FF2B5EF4-FFF2-40B4-BE49-F238E27FC236}">
                <a16:creationId xmlns:a16="http://schemas.microsoft.com/office/drawing/2014/main" id="{82D70444-7A0D-460E-B707-F68BE05B47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s1.ax1x.com/2018/10/18/iwYzUP.png">
            <a:extLst>
              <a:ext uri="{FF2B5EF4-FFF2-40B4-BE49-F238E27FC236}">
                <a16:creationId xmlns:a16="http://schemas.microsoft.com/office/drawing/2014/main" id="{9FF9F78B-3B4C-4691-A604-C5464470C5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3CF5A69-919A-4FA4-B976-3C9A43D7533F}"/>
              </a:ext>
            </a:extLst>
          </p:cNvPr>
          <p:cNvSpPr/>
          <p:nvPr/>
        </p:nvSpPr>
        <p:spPr>
          <a:xfrm>
            <a:off x="819823" y="844700"/>
            <a:ext cx="10684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/>
              <a:t>ε-</a:t>
            </a:r>
            <a:r>
              <a:rPr lang="zh-CN" altLang="en-US" sz="2400" dirty="0"/>
              <a:t>贪心法基于一个概率来对探索和利用进行折中，即每次尝试时：</a:t>
            </a:r>
            <a:endParaRPr lang="en-US" altLang="zh-CN" sz="24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65F720-795D-44ED-BB16-C6D4453F7652}"/>
              </a:ext>
            </a:extLst>
          </p:cNvPr>
          <p:cNvSpPr/>
          <p:nvPr/>
        </p:nvSpPr>
        <p:spPr>
          <a:xfrm>
            <a:off x="1273863" y="1454049"/>
            <a:ext cx="69308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</a:rPr>
              <a:t>以</a:t>
            </a:r>
            <a:r>
              <a:rPr lang="el-GR" altLang="zh-CN" sz="2000" b="1" dirty="0">
                <a:solidFill>
                  <a:srgbClr val="00B050"/>
                </a:solidFill>
              </a:rPr>
              <a:t>ε</a:t>
            </a:r>
            <a:r>
              <a:rPr lang="zh-CN" altLang="en-US" sz="2000" b="1" dirty="0">
                <a:solidFill>
                  <a:srgbClr val="00B050"/>
                </a:solidFill>
              </a:rPr>
              <a:t>的概率进行探索</a:t>
            </a:r>
            <a:r>
              <a:rPr lang="zh-CN" altLang="en-US" sz="2000" dirty="0"/>
              <a:t>：即以</a:t>
            </a:r>
            <a:r>
              <a:rPr lang="zh-CN" altLang="en-US" sz="2000" dirty="0">
                <a:solidFill>
                  <a:srgbClr val="FF0000"/>
                </a:solidFill>
              </a:rPr>
              <a:t>均匀</a:t>
            </a:r>
            <a:r>
              <a:rPr lang="zh-CN" altLang="en-US" sz="2000" dirty="0"/>
              <a:t>概率随机选择一个动作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</a:rPr>
              <a:t>以</a:t>
            </a:r>
            <a:r>
              <a:rPr lang="en-US" altLang="zh-CN" sz="2000" b="1" dirty="0">
                <a:solidFill>
                  <a:srgbClr val="00B050"/>
                </a:solidFill>
              </a:rPr>
              <a:t>1-ε</a:t>
            </a:r>
            <a:r>
              <a:rPr lang="zh-CN" altLang="en-US" sz="2000" b="1" dirty="0">
                <a:solidFill>
                  <a:srgbClr val="00B050"/>
                </a:solidFill>
              </a:rPr>
              <a:t>的概率进行利用</a:t>
            </a:r>
            <a:r>
              <a:rPr lang="zh-CN" altLang="en-US" sz="2000" dirty="0"/>
              <a:t>：即选择当前最优的动作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A6A3D38-A4D4-42AC-A66E-F26EA82456EC}"/>
                  </a:ext>
                </a:extLst>
              </p:cNvPr>
              <p:cNvSpPr/>
              <p:nvPr/>
            </p:nvSpPr>
            <p:spPr>
              <a:xfrm>
                <a:off x="819823" y="2722786"/>
                <a:ext cx="8850951" cy="462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zh-CN" altLang="en-US" sz="24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摇臂</a:t>
                </a:r>
                <a:r>
                  <a:rPr lang="en-US" altLang="zh-CN" sz="24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k</a:t>
                </a:r>
                <a:r>
                  <a:rPr lang="zh-CN" altLang="en-US" sz="24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的平均奖赏，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pc="-1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pc="-1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为第</a:t>
                </a:r>
                <a:r>
                  <a:rPr lang="en-US" altLang="zh-CN" sz="2400" spc="-1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i</a:t>
                </a:r>
                <a:r>
                  <a:rPr lang="zh-CN" altLang="en-US" sz="24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次的奖赏，则平均奖赏：</a:t>
                </a:r>
                <a:endParaRPr lang="en-US" altLang="zh-CN" sz="2400" spc="-1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A6A3D38-A4D4-42AC-A66E-F26EA8245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23" y="2722786"/>
                <a:ext cx="8850951" cy="462563"/>
              </a:xfrm>
              <a:prstGeom prst="rect">
                <a:avLst/>
              </a:prstGeom>
              <a:blipFill>
                <a:blip r:embed="rId3"/>
                <a:stretch>
                  <a:fillRect l="-89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86A6562-AFFB-4064-9C79-2770E80499D1}"/>
                  </a:ext>
                </a:extLst>
              </p:cNvPr>
              <p:cNvSpPr/>
              <p:nvPr/>
            </p:nvSpPr>
            <p:spPr>
              <a:xfrm>
                <a:off x="3430507" y="3338463"/>
                <a:ext cx="1814791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pc="-1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pc="-1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 spc="-1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86A6562-AFFB-4064-9C79-2770E8049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507" y="3338463"/>
                <a:ext cx="1814791" cy="848566"/>
              </a:xfrm>
              <a:prstGeom prst="rect">
                <a:avLst/>
              </a:prstGeom>
              <a:blipFill>
                <a:blip r:embed="rId4"/>
                <a:stretch>
                  <a:fillRect t="-101493" r="-9790" b="-1552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7D90990D-0E1D-41D7-998A-FAFB1BC1748D}"/>
              </a:ext>
            </a:extLst>
          </p:cNvPr>
          <p:cNvSpPr/>
          <p:nvPr/>
        </p:nvSpPr>
        <p:spPr>
          <a:xfrm>
            <a:off x="819823" y="4438033"/>
            <a:ext cx="5580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均值的</a:t>
            </a:r>
            <a:r>
              <a:rPr lang="zh-CN" altLang="en-US" sz="2400" spc="-10" dirty="0">
                <a:solidFill>
                  <a:srgbClr val="FF0000"/>
                </a:solidFill>
                <a:latin typeface="+mn-ea"/>
              </a:rPr>
              <a:t>增量式公式</a:t>
            </a:r>
            <a:r>
              <a:rPr lang="zh-CN" alt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endParaRPr lang="en-US" altLang="zh-CN" sz="24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DD7349D-D803-422A-97BE-B8AB70C0EE6E}"/>
                  </a:ext>
                </a:extLst>
              </p:cNvPr>
              <p:cNvSpPr/>
              <p:nvPr/>
            </p:nvSpPr>
            <p:spPr>
              <a:xfrm>
                <a:off x="3053149" y="4962761"/>
                <a:ext cx="4103688" cy="1282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spc="-1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pc="-1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 spc="-1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pc="-1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pc="-1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spc="-1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pc="-1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      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DD7349D-D803-422A-97BE-B8AB70C0E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49" y="4962761"/>
                <a:ext cx="4103688" cy="1282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264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E20D85-B517-415D-A2F6-8FE5FDCD1F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6738" y="265113"/>
            <a:ext cx="4837112" cy="4270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3.2:</a:t>
            </a:r>
            <a:r>
              <a:rPr lang="el-GR" altLang="zh-CN" dirty="0"/>
              <a:t>ε-</a:t>
            </a:r>
            <a:r>
              <a:rPr lang="zh-CN" altLang="en-US" dirty="0"/>
              <a:t>贪心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DFE1991-E34E-48CA-AFC0-0F037A78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122914"/>
            <a:ext cx="4591050" cy="448627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A6D4ED10-74F0-4B2B-AF87-4FFB319EF019}"/>
              </a:ext>
            </a:extLst>
          </p:cNvPr>
          <p:cNvSpPr/>
          <p:nvPr/>
        </p:nvSpPr>
        <p:spPr>
          <a:xfrm>
            <a:off x="5953385" y="1838613"/>
            <a:ext cx="55362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/>
              <a:t>若奖赏不确定性大，例如概率分布较宽时，则需更多的探索，设置较大的</a:t>
            </a:r>
            <a:r>
              <a:rPr lang="el-GR" altLang="zh-CN" sz="2400" dirty="0"/>
              <a:t>ε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/>
              <a:t>若奖赏不确定性小，例如概率分布较集中时，则少量的尝试就可很好地近似真实奖赏，需要较小的</a:t>
            </a:r>
            <a:r>
              <a:rPr lang="el-GR" altLang="zh-CN" sz="2400" dirty="0"/>
              <a:t>ε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/>
              <a:t>通常</a:t>
            </a:r>
            <a:r>
              <a:rPr lang="el-GR" altLang="zh-CN" sz="2400" dirty="0"/>
              <a:t>ε</a:t>
            </a:r>
            <a:r>
              <a:rPr lang="zh-CN" altLang="en-US" sz="2400" dirty="0"/>
              <a:t>取</a:t>
            </a:r>
            <a:r>
              <a:rPr lang="en-US" altLang="zh-CN" sz="2400" dirty="0"/>
              <a:t>0.1</a:t>
            </a:r>
            <a:r>
              <a:rPr lang="zh-CN" altLang="en-US" sz="2400" dirty="0"/>
              <a:t>或</a:t>
            </a:r>
            <a:r>
              <a:rPr lang="en-US" altLang="zh-CN" sz="2400" dirty="0"/>
              <a:t>0.01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1046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9">
            <a:extLst>
              <a:ext uri="{FF2B5EF4-FFF2-40B4-BE49-F238E27FC236}">
                <a16:creationId xmlns:a16="http://schemas.microsoft.com/office/drawing/2014/main" id="{BAA87528-39E8-D89D-63C2-AE68931258BF}"/>
              </a:ext>
            </a:extLst>
          </p:cNvPr>
          <p:cNvSpPr txBox="1"/>
          <p:nvPr/>
        </p:nvSpPr>
        <p:spPr>
          <a:xfrm>
            <a:off x="974427" y="1332167"/>
            <a:ext cx="10528460" cy="369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</a:t>
            </a:r>
            <a:r>
              <a:rPr lang="zh-CN" altLang="en-US" sz="3200" spc="-10" dirty="0">
                <a:solidFill>
                  <a:srgbClr val="0070C0"/>
                </a:solidFill>
                <a:latin typeface="+mn-ea"/>
              </a:rPr>
              <a:t>测试</a:t>
            </a:r>
            <a:r>
              <a:rPr lang="zh-CN" altLang="en-US" sz="3200" spc="-10" dirty="0">
                <a:latin typeface="+mn-ea"/>
              </a:rPr>
              <a:t>：</a:t>
            </a:r>
            <a:r>
              <a:rPr lang="zh-CN" altLang="en-US" sz="3200" b="1" i="0" dirty="0">
                <a:effectLst/>
                <a:latin typeface="Söhne"/>
              </a:rPr>
              <a:t>在强化学习中，探索和利用的平衡是指什么？</a:t>
            </a:r>
            <a:r>
              <a:rPr lang="zh-CN" alt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altLang="zh-CN" sz="3200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Söhne"/>
              </a:rPr>
              <a:t>		</a:t>
            </a:r>
            <a:r>
              <a:rPr lang="en-US" sz="3200" b="0" i="0" dirty="0">
                <a:effectLst/>
                <a:latin typeface="Söhne"/>
              </a:rPr>
              <a:t>a. </a:t>
            </a:r>
            <a:r>
              <a:rPr lang="zh-CN" altLang="en-US" sz="3200" b="0" i="0" dirty="0">
                <a:effectLst/>
                <a:latin typeface="Söhne"/>
              </a:rPr>
              <a:t>在新状态和旧状态之间平衡 </a:t>
            </a:r>
            <a:endParaRPr lang="en-US" altLang="zh-CN" sz="3200" b="0" i="0" dirty="0"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sz="3200" b="0" i="0" dirty="0">
                <a:effectLst/>
                <a:latin typeface="Söhne"/>
              </a:rPr>
              <a:t>		b. </a:t>
            </a:r>
            <a:r>
              <a:rPr lang="zh-CN" altLang="en-US" sz="3200" b="0" i="0" dirty="0">
                <a:effectLst/>
                <a:latin typeface="Söhne"/>
              </a:rPr>
              <a:t>在短期奖励和长期奖励之间平衡 </a:t>
            </a:r>
            <a:endParaRPr lang="en-US" altLang="zh-CN" sz="3200" b="0" i="0" dirty="0"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sz="3200" b="0" i="0" dirty="0">
                <a:effectLst/>
                <a:latin typeface="Söhne"/>
              </a:rPr>
              <a:t>		c. </a:t>
            </a:r>
            <a:r>
              <a:rPr lang="zh-CN" altLang="en-US" sz="3200" b="0" i="0" dirty="0">
                <a:effectLst/>
                <a:latin typeface="Söhne"/>
              </a:rPr>
              <a:t>在尝试新动作和选择已知最佳动作之间平衡 </a:t>
            </a:r>
            <a:endParaRPr lang="en-US" altLang="zh-CN" sz="3200" b="0" i="0" dirty="0"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sz="3200" b="0" i="0" dirty="0">
                <a:effectLst/>
                <a:latin typeface="Söhne"/>
              </a:rPr>
              <a:t>		d. </a:t>
            </a:r>
            <a:r>
              <a:rPr lang="zh-CN" altLang="en-US" sz="3200" b="0" i="0" dirty="0">
                <a:effectLst/>
                <a:latin typeface="Söhne"/>
              </a:rPr>
              <a:t>在高和低学习率之间平衡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0" name="Text Box 314">
            <a:extLst>
              <a:ext uri="{FF2B5EF4-FFF2-40B4-BE49-F238E27FC236}">
                <a16:creationId xmlns:a16="http://schemas.microsoft.com/office/drawing/2014/main" id="{53CC667E-4025-70B0-7661-B0AA25054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701" y="3609472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028DC0-2998-41B7-9AD0-AB2E0A72DF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738" y="265113"/>
            <a:ext cx="4837112" cy="4270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3.3:Softmax</a:t>
            </a:r>
            <a:r>
              <a:rPr lang="zh-CN" altLang="en-US" dirty="0"/>
              <a:t>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973E46-8262-4CB6-B832-B3A7C51B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7" y="1952401"/>
            <a:ext cx="5754296" cy="12708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E1232C1-B639-4347-87E0-469A0022F6F5}"/>
              </a:ext>
            </a:extLst>
          </p:cNvPr>
          <p:cNvSpPr/>
          <p:nvPr/>
        </p:nvSpPr>
        <p:spPr>
          <a:xfrm>
            <a:off x="819823" y="844700"/>
            <a:ext cx="106847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/>
              <a:t>基于当前每个动作的平均奖赏值来对探索和利用进行折中，</a:t>
            </a:r>
            <a:r>
              <a:rPr lang="en-US" altLang="zh-CN" sz="2400" dirty="0" err="1"/>
              <a:t>Softmax</a:t>
            </a:r>
            <a:r>
              <a:rPr lang="zh-CN" altLang="en-US" sz="2400" dirty="0"/>
              <a:t>函数将一组奖赏均值转化为一组</a:t>
            </a:r>
            <a:r>
              <a:rPr lang="zh-CN" altLang="en-US" sz="2400" dirty="0">
                <a:solidFill>
                  <a:srgbClr val="FF0000"/>
                </a:solidFill>
              </a:rPr>
              <a:t>概率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Boltzman</a:t>
            </a:r>
            <a:r>
              <a:rPr lang="zh-CN" altLang="en-US" sz="2400" dirty="0"/>
              <a:t>分布：</a:t>
            </a:r>
            <a:endParaRPr lang="en-US" altLang="zh-CN" sz="24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D900478-7979-4D96-96C8-60E6513BF95A}"/>
                  </a:ext>
                </a:extLst>
              </p:cNvPr>
              <p:cNvSpPr/>
              <p:nvPr/>
            </p:nvSpPr>
            <p:spPr>
              <a:xfrm>
                <a:off x="1006847" y="3572069"/>
                <a:ext cx="515533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00B050"/>
                    </a:solidFill>
                  </a:rPr>
                  <a:t>各摇臂平均奖赏相当时</a:t>
                </a:r>
                <a:r>
                  <a:rPr lang="zh-CN" altLang="en-US" sz="2000" dirty="0"/>
                  <a:t>：各摇臂选取概率相当。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-&gt;inf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，仅探索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00B050"/>
                    </a:solidFill>
                  </a:rPr>
                  <a:t>某些摇臂平均奖赏明显高时</a:t>
                </a:r>
                <a:r>
                  <a:rPr lang="zh-CN" altLang="en-US" sz="2000" dirty="0"/>
                  <a:t>：被选取的概率也明显高。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-&gt;0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，仅利用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D900478-7979-4D96-96C8-60E6513B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47" y="3572069"/>
                <a:ext cx="5155336" cy="1631216"/>
              </a:xfrm>
              <a:prstGeom prst="rect">
                <a:avLst/>
              </a:prstGeom>
              <a:blipFill>
                <a:blip r:embed="rId4"/>
                <a:stretch>
                  <a:fillRect l="-983" t="-2326" b="-62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619E0B95-3651-407F-BCEC-E9D383143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993" y="1926356"/>
            <a:ext cx="5823296" cy="34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6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028DC0-2998-41B7-9AD0-AB2E0A72DF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738" y="265113"/>
            <a:ext cx="4837112" cy="4270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3.4:</a:t>
            </a:r>
            <a:r>
              <a:rPr lang="zh-CN" altLang="en-US" dirty="0"/>
              <a:t>两种算法的比较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AEDBFFC-68E8-423C-8828-943B882B3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14" y="1591708"/>
            <a:ext cx="5566760" cy="354682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E1232C1-B639-4347-87E0-469A0022F6F5}"/>
              </a:ext>
            </a:extLst>
          </p:cNvPr>
          <p:cNvSpPr/>
          <p:nvPr/>
        </p:nvSpPr>
        <p:spPr>
          <a:xfrm>
            <a:off x="819823" y="844700"/>
            <a:ext cx="10684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l-GR" altLang="zh-CN" sz="2400" dirty="0"/>
              <a:t>ε-</a:t>
            </a:r>
            <a:r>
              <a:rPr lang="zh-CN" altLang="en-US" sz="2400" dirty="0"/>
              <a:t>贪心和</a:t>
            </a:r>
            <a:r>
              <a:rPr lang="en-US" altLang="zh-CN" sz="2400" dirty="0" err="1"/>
              <a:t>Softmax</a:t>
            </a:r>
            <a:r>
              <a:rPr lang="zh-CN" altLang="en-US" sz="2400" dirty="0"/>
              <a:t>算法的优劣取决于具体应用：</a:t>
            </a:r>
            <a:endParaRPr lang="en-US" altLang="zh-CN" sz="24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D900478-7979-4D96-96C8-60E6513BF95A}"/>
              </a:ext>
            </a:extLst>
          </p:cNvPr>
          <p:cNvSpPr/>
          <p:nvPr/>
        </p:nvSpPr>
        <p:spPr>
          <a:xfrm>
            <a:off x="5862430" y="1458915"/>
            <a:ext cx="59452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</a:rPr>
              <a:t>例子</a:t>
            </a:r>
            <a:r>
              <a:rPr lang="zh-CN" altLang="en-US" sz="2000" dirty="0"/>
              <a:t>：假定</a:t>
            </a:r>
            <a:r>
              <a:rPr lang="en-US" altLang="zh-CN" sz="2000" dirty="0"/>
              <a:t>2-</a:t>
            </a:r>
            <a:r>
              <a:rPr lang="zh-CN" altLang="en-US" sz="2000" dirty="0"/>
              <a:t>摇臂赌博机的摇臂</a:t>
            </a:r>
            <a:r>
              <a:rPr lang="en-US" altLang="zh-CN" sz="2000" dirty="0"/>
              <a:t>1</a:t>
            </a:r>
            <a:r>
              <a:rPr lang="zh-CN" altLang="en-US" sz="2000" dirty="0"/>
              <a:t>以</a:t>
            </a:r>
            <a:r>
              <a:rPr lang="en-US" altLang="zh-CN" sz="2000" dirty="0"/>
              <a:t>0.4</a:t>
            </a:r>
            <a:r>
              <a:rPr lang="zh-CN" altLang="en-US" sz="2000" dirty="0"/>
              <a:t>的概率返回奖赏</a:t>
            </a:r>
            <a:r>
              <a:rPr lang="en-US" altLang="zh-CN" sz="2000" dirty="0"/>
              <a:t>1</a:t>
            </a:r>
            <a:r>
              <a:rPr lang="zh-CN" altLang="en-US" sz="2000" dirty="0"/>
              <a:t>，以</a:t>
            </a:r>
            <a:r>
              <a:rPr lang="en-US" altLang="zh-CN" sz="2000" dirty="0"/>
              <a:t>0.6</a:t>
            </a:r>
            <a:r>
              <a:rPr lang="zh-CN" altLang="en-US" sz="2000" dirty="0"/>
              <a:t>的概率返回奖赏</a:t>
            </a:r>
            <a:r>
              <a:rPr lang="en-US" altLang="zh-CN" sz="2000" dirty="0"/>
              <a:t>0</a:t>
            </a:r>
            <a:r>
              <a:rPr lang="zh-CN" altLang="en-US" sz="2000" dirty="0"/>
              <a:t>；摇臂</a:t>
            </a:r>
            <a:r>
              <a:rPr lang="en-US" altLang="zh-CN" sz="2000" dirty="0"/>
              <a:t>2</a:t>
            </a:r>
            <a:r>
              <a:rPr lang="zh-CN" altLang="en-US" sz="2000" dirty="0"/>
              <a:t>以</a:t>
            </a:r>
            <a:r>
              <a:rPr lang="en-US" altLang="zh-CN" sz="2000" dirty="0"/>
              <a:t>0.2</a:t>
            </a:r>
            <a:r>
              <a:rPr lang="zh-CN" altLang="en-US" sz="2000" dirty="0"/>
              <a:t>的概率返回奖赏</a:t>
            </a:r>
            <a:r>
              <a:rPr lang="en-US" altLang="zh-CN" sz="2000" dirty="0"/>
              <a:t>1</a:t>
            </a:r>
            <a:r>
              <a:rPr lang="zh-CN" altLang="en-US" sz="2000" dirty="0"/>
              <a:t>，以</a:t>
            </a:r>
            <a:r>
              <a:rPr lang="en-US" altLang="zh-CN" sz="2000" dirty="0"/>
              <a:t>0.8</a:t>
            </a:r>
            <a:r>
              <a:rPr lang="zh-CN" altLang="en-US" sz="2000" dirty="0"/>
              <a:t>的概率返回奖赏</a:t>
            </a:r>
            <a:r>
              <a:rPr lang="en-US" altLang="zh-CN" sz="2000" dirty="0"/>
              <a:t>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D39E3E-70AE-4D7E-8026-634A7307AD6C}"/>
              </a:ext>
            </a:extLst>
          </p:cNvPr>
          <p:cNvSpPr/>
          <p:nvPr/>
        </p:nvSpPr>
        <p:spPr>
          <a:xfrm>
            <a:off x="6206985" y="2895485"/>
            <a:ext cx="5362162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结果：</a:t>
            </a:r>
            <a:r>
              <a:rPr lang="zh-CN" altLang="en-US" sz="2400" b="1" dirty="0">
                <a:solidFill>
                  <a:srgbClr val="0070C0"/>
                </a:solidFill>
              </a:rPr>
              <a:t>不同参数下的平均累积奖赏如图所示，其中每条曲线对应于重复</a:t>
            </a:r>
            <a:r>
              <a:rPr lang="en-US" altLang="zh-CN" sz="2400" b="1" dirty="0">
                <a:solidFill>
                  <a:srgbClr val="0070C0"/>
                </a:solidFill>
              </a:rPr>
              <a:t>1000</a:t>
            </a:r>
            <a:r>
              <a:rPr lang="zh-CN" altLang="en-US" sz="2400" b="1" dirty="0">
                <a:solidFill>
                  <a:srgbClr val="0070C0"/>
                </a:solidFill>
              </a:rPr>
              <a:t>次实验的平均结果。</a:t>
            </a:r>
            <a:r>
              <a:rPr lang="en-US" altLang="zh-CN" sz="2400" b="1" dirty="0" err="1">
                <a:solidFill>
                  <a:srgbClr val="C00000"/>
                </a:solidFill>
              </a:rPr>
              <a:t>Softmax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b="1" dirty="0">
                <a:solidFill>
                  <a:srgbClr val="C00000"/>
                </a:solidFill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</a:rPr>
              <a:t>t=0.01</a:t>
            </a:r>
            <a:r>
              <a:rPr lang="zh-CN" altLang="en-US" sz="2400" b="1" dirty="0">
                <a:solidFill>
                  <a:srgbClr val="C00000"/>
                </a:solidFill>
              </a:rPr>
              <a:t>）的曲线与“仅利用”曲线几乎重合。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06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028DC0-2998-41B7-9AD0-AB2E0A72DF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738" y="265113"/>
            <a:ext cx="6199822" cy="4270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3.5:</a:t>
            </a:r>
            <a:r>
              <a:rPr lang="zh-CN" altLang="en-US" dirty="0"/>
              <a:t>基于赌博机算法的多步强化学习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1232C1-B639-4347-87E0-469A0022F6F5}"/>
              </a:ext>
            </a:extLst>
          </p:cNvPr>
          <p:cNvSpPr/>
          <p:nvPr/>
        </p:nvSpPr>
        <p:spPr>
          <a:xfrm>
            <a:off x="819823" y="844700"/>
            <a:ext cx="10684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/>
              <a:t>对于离散状态空间、离散动作空间上的多步强化学习任务：</a:t>
            </a:r>
            <a:endParaRPr lang="en-US" altLang="zh-CN" sz="24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D900478-7979-4D96-96C8-60E6513BF95A}"/>
              </a:ext>
            </a:extLst>
          </p:cNvPr>
          <p:cNvSpPr/>
          <p:nvPr/>
        </p:nvSpPr>
        <p:spPr>
          <a:xfrm>
            <a:off x="1320248" y="1458915"/>
            <a:ext cx="8449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</a:rPr>
              <a:t>每个状态上动作的选择视为</a:t>
            </a:r>
            <a:r>
              <a:rPr lang="en-US" altLang="zh-CN" sz="2000" b="1" dirty="0">
                <a:solidFill>
                  <a:srgbClr val="00B050"/>
                </a:solidFill>
              </a:rPr>
              <a:t>K-</a:t>
            </a:r>
            <a:r>
              <a:rPr lang="zh-CN" altLang="en-US" sz="2000" b="1" dirty="0">
                <a:solidFill>
                  <a:srgbClr val="00B050"/>
                </a:solidFill>
              </a:rPr>
              <a:t>摇臂赌博机问题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</a:rPr>
              <a:t>累积奖赏替代</a:t>
            </a:r>
            <a:r>
              <a:rPr lang="en-US" altLang="zh-CN" sz="2000" b="1" dirty="0">
                <a:solidFill>
                  <a:srgbClr val="00B050"/>
                </a:solidFill>
              </a:rPr>
              <a:t>K-</a:t>
            </a:r>
            <a:r>
              <a:rPr lang="zh-CN" altLang="en-US" sz="2000" b="1" dirty="0">
                <a:solidFill>
                  <a:srgbClr val="00B050"/>
                </a:solidFill>
              </a:rPr>
              <a:t>摇臂赌博机的单步奖赏函数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</a:rPr>
              <a:t>每个状态分别记录各动作的尝试次数、当前平均累积奖赏函数等信息</a:t>
            </a:r>
            <a:endParaRPr lang="en-US" altLang="zh-CN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D39E3E-70AE-4D7E-8026-634A7307AD6C}"/>
              </a:ext>
            </a:extLst>
          </p:cNvPr>
          <p:cNvSpPr/>
          <p:nvPr/>
        </p:nvSpPr>
        <p:spPr>
          <a:xfrm>
            <a:off x="1320247" y="2627128"/>
            <a:ext cx="7833691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执行：</a:t>
            </a:r>
            <a:r>
              <a:rPr lang="zh-CN" altLang="en-US" sz="2400" b="1" dirty="0">
                <a:solidFill>
                  <a:srgbClr val="0070C0"/>
                </a:solidFill>
              </a:rPr>
              <a:t>基于赌博机算法选择要尝试的动作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417204-819E-408D-87F4-E87B1420F2D0}"/>
              </a:ext>
            </a:extLst>
          </p:cNvPr>
          <p:cNvSpPr/>
          <p:nvPr/>
        </p:nvSpPr>
        <p:spPr>
          <a:xfrm>
            <a:off x="819822" y="3416774"/>
            <a:ext cx="10684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/>
              <a:t>但这种方法的缺陷：</a:t>
            </a:r>
            <a:endParaRPr lang="en-US" altLang="zh-CN" sz="24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8A61F2-7826-4156-87B0-EB13F740D004}"/>
              </a:ext>
            </a:extLst>
          </p:cNvPr>
          <p:cNvSpPr/>
          <p:nvPr/>
        </p:nvSpPr>
        <p:spPr>
          <a:xfrm>
            <a:off x="1258956" y="3947011"/>
            <a:ext cx="8449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</a:rPr>
              <a:t>每个状态相互独立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</a:rPr>
              <a:t>未考虑强化学习任务中状态间的马尔科夫决策过程的特性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86199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35E280D-30D3-42F6-9244-EB5A20EA2A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有模型学习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155F43-64A2-44D9-8274-A93CF9F526F0}"/>
              </a:ext>
            </a:extLst>
          </p:cNvPr>
          <p:cNvSpPr txBox="1"/>
          <p:nvPr/>
        </p:nvSpPr>
        <p:spPr>
          <a:xfrm>
            <a:off x="857250" y="897644"/>
            <a:ext cx="9842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模型已知：强化学习任务的马尔科夫决策过程四元组</a:t>
            </a:r>
            <a:r>
              <a:rPr lang="en-US" altLang="zh-CN" sz="2200" b="1" dirty="0">
                <a:solidFill>
                  <a:schemeClr val="accent1"/>
                </a:solidFill>
                <a:latin typeface="+mn-ea"/>
              </a:rPr>
              <a:t>E=&lt;X,A,P,R&gt;</a:t>
            </a:r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已知</a:t>
            </a:r>
            <a:endParaRPr lang="en-US" altLang="zh-CN" sz="2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6705F7-FB6F-4373-AA69-568886750FEB}"/>
              </a:ext>
            </a:extLst>
          </p:cNvPr>
          <p:cNvSpPr/>
          <p:nvPr/>
        </p:nvSpPr>
        <p:spPr>
          <a:xfrm>
            <a:off x="1250261" y="1547779"/>
            <a:ext cx="9334913" cy="70788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机器内部模拟出外部环境相同或近似的状况，可对环境进行建模</a:t>
            </a:r>
            <a:endParaRPr lang="en-US" altLang="zh-CN" sz="2000" spc="-1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在已知模型的环境中进行学习称为“有模型学习”</a:t>
            </a:r>
            <a:endParaRPr lang="zh-CN" altLang="en-US" sz="2000" spc="-10" dirty="0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3499D4C-45C0-4BEB-8C5C-300819AAE6F8}"/>
                  </a:ext>
                </a:extLst>
              </p:cNvPr>
              <p:cNvSpPr txBox="1"/>
              <p:nvPr/>
            </p:nvSpPr>
            <p:spPr>
              <a:xfrm>
                <a:off x="857250" y="2635335"/>
                <a:ext cx="9842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zh-CN" altLang="en-US" sz="2200" b="1" dirty="0">
                    <a:solidFill>
                      <a:schemeClr val="accent1"/>
                    </a:solidFill>
                    <a:latin typeface="+mn-ea"/>
                  </a:rPr>
                  <a:t>假设状态空间</a:t>
                </a:r>
                <a:r>
                  <a:rPr lang="en-US" altLang="zh-CN" sz="2200" b="1" dirty="0">
                    <a:solidFill>
                      <a:schemeClr val="accent1"/>
                    </a:solidFill>
                    <a:latin typeface="+mn-ea"/>
                  </a:rPr>
                  <a:t>X</a:t>
                </a:r>
                <a:r>
                  <a:rPr lang="zh-CN" altLang="en-US" sz="2200" b="1" dirty="0">
                    <a:solidFill>
                      <a:schemeClr val="accent1"/>
                    </a:solidFill>
                    <a:latin typeface="+mn-ea"/>
                  </a:rPr>
                  <a:t>和动作空间均为有限，则</a:t>
                </a:r>
                <a:r>
                  <a:rPr lang="zh-CN" altLang="en-US" sz="24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在状态</a:t>
                </a:r>
                <a14:m>
                  <m:oMath xmlns:m="http://schemas.openxmlformats.org/officeDocument/2006/math">
                    <m:r>
                      <a:rPr lang="en-US" altLang="zh-CN" sz="24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执行动作</a:t>
                </a:r>
                <a14:m>
                  <m:oMath xmlns:m="http://schemas.openxmlformats.org/officeDocument/2006/math">
                    <m:r>
                      <a:rPr lang="en-US" altLang="zh-CN" sz="24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200" b="1" dirty="0">
                    <a:solidFill>
                      <a:schemeClr val="accent1"/>
                    </a:solidFill>
                    <a:latin typeface="+mn-ea"/>
                  </a:rPr>
                  <a:t>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3499D4C-45C0-4BEB-8C5C-300819AAE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2635335"/>
                <a:ext cx="9842224" cy="461665"/>
              </a:xfrm>
              <a:prstGeom prst="rect">
                <a:avLst/>
              </a:prstGeom>
              <a:blipFill>
                <a:blip r:embed="rId3"/>
                <a:stretch>
                  <a:fillRect l="-682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6A0245F-ADAA-40EE-9E6F-17EA6D8E8A31}"/>
                  </a:ext>
                </a:extLst>
              </p:cNvPr>
              <p:cNvSpPr/>
              <p:nvPr/>
            </p:nvSpPr>
            <p:spPr>
              <a:xfrm>
                <a:off x="1250261" y="3283947"/>
                <a:ext cx="8449917" cy="758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00B050"/>
                    </a:solidFill>
                  </a:rPr>
                  <a:t>转移到状态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</a:rPr>
                  <a:t>的概率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sz="20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zh-CN" sz="2000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</a:rPr>
                  <a:t>已知</a:t>
                </a:r>
                <a:endParaRPr lang="en-US" altLang="zh-CN" sz="2000" b="1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00B050"/>
                    </a:solidFill>
                  </a:rPr>
                  <a:t>该转移带来的奖赏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sz="20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</a:rPr>
                  <a:t>也已知</a:t>
                </a:r>
                <a:endParaRPr lang="en-US" altLang="zh-CN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6A0245F-ADAA-40EE-9E6F-17EA6D8E8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261" y="3283947"/>
                <a:ext cx="8449917" cy="758413"/>
              </a:xfrm>
              <a:prstGeom prst="rect">
                <a:avLst/>
              </a:prstGeom>
              <a:blipFill>
                <a:blip r:embed="rId4"/>
                <a:stretch>
                  <a:fillRect l="-649" t="-4839" b="-10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00DF1536-E7C2-4082-BE24-DACA313C2CBF}"/>
              </a:ext>
            </a:extLst>
          </p:cNvPr>
          <p:cNvGrpSpPr/>
          <p:nvPr/>
        </p:nvGrpSpPr>
        <p:grpSpPr>
          <a:xfrm>
            <a:off x="2517382" y="4149185"/>
            <a:ext cx="2591380" cy="2119748"/>
            <a:chOff x="4347368" y="1653153"/>
            <a:chExt cx="3663574" cy="3218223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5EE55BF-6DCA-4826-8EEF-C7A0E1D63C6E}"/>
                </a:ext>
              </a:extLst>
            </p:cNvPr>
            <p:cNvGrpSpPr/>
            <p:nvPr/>
          </p:nvGrpSpPr>
          <p:grpSpPr>
            <a:xfrm>
              <a:off x="4347368" y="1653153"/>
              <a:ext cx="3494882" cy="2550769"/>
              <a:chOff x="4347368" y="2153616"/>
              <a:chExt cx="3494882" cy="2550769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43F0982D-87E0-401C-B51E-58F3AAA1959A}"/>
                  </a:ext>
                </a:extLst>
              </p:cNvPr>
              <p:cNvSpPr/>
              <p:nvPr/>
            </p:nvSpPr>
            <p:spPr>
              <a:xfrm>
                <a:off x="4547270" y="2999986"/>
                <a:ext cx="3095078" cy="1600401"/>
              </a:xfrm>
              <a:prstGeom prst="ellipse">
                <a:avLst/>
              </a:prstGeom>
              <a:gradFill flip="none" rotWithShape="1">
                <a:gsLst>
                  <a:gs pos="91000">
                    <a:schemeClr val="accent1">
                      <a:lumMod val="60000"/>
                      <a:lumOff val="40000"/>
                      <a:alpha val="12000"/>
                    </a:schemeClr>
                  </a:gs>
                  <a:gs pos="69000">
                    <a:schemeClr val="accent1">
                      <a:alpha val="1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noFill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8C09CBF2-696C-4281-AC9C-C8CE3F924085}"/>
                  </a:ext>
                </a:extLst>
              </p:cNvPr>
              <p:cNvGrpSpPr/>
              <p:nvPr/>
            </p:nvGrpSpPr>
            <p:grpSpPr>
              <a:xfrm>
                <a:off x="5248092" y="2153616"/>
                <a:ext cx="1695815" cy="1648512"/>
                <a:chOff x="5511801" y="2135355"/>
                <a:chExt cx="1527754" cy="1485139"/>
              </a:xfrm>
            </p:grpSpPr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5DCE5DE8-6C9C-4954-A80C-8F6C45974CBC}"/>
                    </a:ext>
                  </a:extLst>
                </p:cNvPr>
                <p:cNvSpPr/>
                <p:nvPr/>
              </p:nvSpPr>
              <p:spPr>
                <a:xfrm>
                  <a:off x="5807103" y="2356237"/>
                  <a:ext cx="1232452" cy="1261606"/>
                </a:xfrm>
                <a:custGeom>
                  <a:avLst/>
                  <a:gdLst>
                    <a:gd name="connsiteX0" fmla="*/ 503582 w 1232452"/>
                    <a:gd name="connsiteY0" fmla="*/ 0 h 1261606"/>
                    <a:gd name="connsiteX1" fmla="*/ 355158 w 1232452"/>
                    <a:gd name="connsiteY1" fmla="*/ 201433 h 1261606"/>
                    <a:gd name="connsiteX2" fmla="*/ 0 w 1232452"/>
                    <a:gd name="connsiteY2" fmla="*/ 1261606 h 1261606"/>
                    <a:gd name="connsiteX3" fmla="*/ 1232452 w 1232452"/>
                    <a:gd name="connsiteY3" fmla="*/ 1258956 h 1261606"/>
                    <a:gd name="connsiteX4" fmla="*/ 503582 w 1232452"/>
                    <a:gd name="connsiteY4" fmla="*/ 0 h 1261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2452" h="1261606">
                      <a:moveTo>
                        <a:pt x="503582" y="0"/>
                      </a:moveTo>
                      <a:lnTo>
                        <a:pt x="355158" y="201433"/>
                      </a:lnTo>
                      <a:lnTo>
                        <a:pt x="0" y="1261606"/>
                      </a:lnTo>
                      <a:lnTo>
                        <a:pt x="1232452" y="1258956"/>
                      </a:lnTo>
                      <a:lnTo>
                        <a:pt x="503582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038B349A-2F6E-49A7-A380-9537CA14E54E}"/>
                    </a:ext>
                  </a:extLst>
                </p:cNvPr>
                <p:cNvSpPr/>
                <p:nvPr/>
              </p:nvSpPr>
              <p:spPr>
                <a:xfrm>
                  <a:off x="5511801" y="2313829"/>
                  <a:ext cx="776720" cy="1306665"/>
                </a:xfrm>
                <a:custGeom>
                  <a:avLst/>
                  <a:gdLst>
                    <a:gd name="connsiteX0" fmla="*/ 710316 w 710316"/>
                    <a:gd name="connsiteY0" fmla="*/ 0 h 1211249"/>
                    <a:gd name="connsiteX1" fmla="*/ 0 w 710316"/>
                    <a:gd name="connsiteY1" fmla="*/ 1211249 h 1211249"/>
                    <a:gd name="connsiteX2" fmla="*/ 355158 w 710316"/>
                    <a:gd name="connsiteY2" fmla="*/ 1211249 h 1211249"/>
                    <a:gd name="connsiteX3" fmla="*/ 710316 w 710316"/>
                    <a:gd name="connsiteY3" fmla="*/ 0 h 1211249"/>
                    <a:gd name="connsiteX0" fmla="*/ 751337 w 751337"/>
                    <a:gd name="connsiteY0" fmla="*/ 0 h 1306665"/>
                    <a:gd name="connsiteX1" fmla="*/ 0 w 751337"/>
                    <a:gd name="connsiteY1" fmla="*/ 1306665 h 1306665"/>
                    <a:gd name="connsiteX2" fmla="*/ 355158 w 751337"/>
                    <a:gd name="connsiteY2" fmla="*/ 1306665 h 1306665"/>
                    <a:gd name="connsiteX3" fmla="*/ 751337 w 751337"/>
                    <a:gd name="connsiteY3" fmla="*/ 0 h 130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1337" h="1306665">
                      <a:moveTo>
                        <a:pt x="751337" y="0"/>
                      </a:moveTo>
                      <a:lnTo>
                        <a:pt x="0" y="1306665"/>
                      </a:lnTo>
                      <a:lnTo>
                        <a:pt x="355158" y="1306665"/>
                      </a:lnTo>
                      <a:lnTo>
                        <a:pt x="751337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7944DA25-1030-4018-A3C7-D6DE1A0A2CE7}"/>
                    </a:ext>
                  </a:extLst>
                </p:cNvPr>
                <p:cNvSpPr/>
                <p:nvPr/>
              </p:nvSpPr>
              <p:spPr>
                <a:xfrm>
                  <a:off x="6300095" y="2807486"/>
                  <a:ext cx="74930" cy="37464"/>
                </a:xfrm>
                <a:custGeom>
                  <a:avLst/>
                  <a:gdLst>
                    <a:gd name="connsiteX0" fmla="*/ 0 w 15524"/>
                    <a:gd name="connsiteY0" fmla="*/ 0 h 0"/>
                    <a:gd name="connsiteX1" fmla="*/ 17853 w 15524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524">
                      <a:moveTo>
                        <a:pt x="0" y="0"/>
                      </a:moveTo>
                      <a:lnTo>
                        <a:pt x="17853" y="0"/>
                      </a:lnTo>
                    </a:path>
                  </a:pathLst>
                </a:custGeom>
                <a:ln w="317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EEFB7500-CC06-44D7-AFA8-78E2B0F3CF56}"/>
                    </a:ext>
                  </a:extLst>
                </p:cNvPr>
                <p:cNvSpPr/>
                <p:nvPr/>
              </p:nvSpPr>
              <p:spPr>
                <a:xfrm>
                  <a:off x="6179003" y="3102444"/>
                  <a:ext cx="112394" cy="37464"/>
                </a:xfrm>
                <a:custGeom>
                  <a:avLst/>
                  <a:gdLst>
                    <a:gd name="connsiteX0" fmla="*/ 24062 w 23286"/>
                    <a:gd name="connsiteY0" fmla="*/ 0 h 0"/>
                    <a:gd name="connsiteX1" fmla="*/ 0 w 23286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286">
                      <a:moveTo>
                        <a:pt x="24062" y="0"/>
                      </a:moveTo>
                      <a:lnTo>
                        <a:pt x="0" y="0"/>
                      </a:lnTo>
                    </a:path>
                  </a:pathLst>
                </a:custGeom>
                <a:ln w="317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0EC80C9F-92AD-4C1D-943C-77DB0E3DDC8C}"/>
                    </a:ext>
                  </a:extLst>
                </p:cNvPr>
                <p:cNvSpPr/>
                <p:nvPr/>
              </p:nvSpPr>
              <p:spPr>
                <a:xfrm>
                  <a:off x="6131503" y="3444391"/>
                  <a:ext cx="74930" cy="37464"/>
                </a:xfrm>
                <a:custGeom>
                  <a:avLst/>
                  <a:gdLst>
                    <a:gd name="connsiteX0" fmla="*/ 0 w 15524"/>
                    <a:gd name="connsiteY0" fmla="*/ 0 h 0"/>
                    <a:gd name="connsiteX1" fmla="*/ 17076 w 15524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524">
                      <a:moveTo>
                        <a:pt x="0" y="0"/>
                      </a:moveTo>
                      <a:lnTo>
                        <a:pt x="17076" y="0"/>
                      </a:lnTo>
                    </a:path>
                  </a:pathLst>
                </a:custGeom>
                <a:ln w="317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: 形状 59">
                  <a:extLst>
                    <a:ext uri="{FF2B5EF4-FFF2-40B4-BE49-F238E27FC236}">
                      <a16:creationId xmlns:a16="http://schemas.microsoft.com/office/drawing/2014/main" id="{1FC826D3-73B9-4DAC-857D-865D6BCE2862}"/>
                    </a:ext>
                  </a:extLst>
                </p:cNvPr>
                <p:cNvSpPr/>
                <p:nvPr/>
              </p:nvSpPr>
              <p:spPr>
                <a:xfrm>
                  <a:off x="6453330" y="2966797"/>
                  <a:ext cx="63881" cy="99697"/>
                </a:xfrm>
                <a:custGeom>
                  <a:avLst/>
                  <a:gdLst>
                    <a:gd name="connsiteX0" fmla="*/ 0 w 15524"/>
                    <a:gd name="connsiteY0" fmla="*/ 0 h 0"/>
                    <a:gd name="connsiteX1" fmla="*/ 17853 w 15524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524">
                      <a:moveTo>
                        <a:pt x="0" y="0"/>
                      </a:moveTo>
                      <a:lnTo>
                        <a:pt x="17853" y="0"/>
                      </a:lnTo>
                    </a:path>
                  </a:pathLst>
                </a:custGeom>
                <a:ln w="317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: 形状 60">
                  <a:extLst>
                    <a:ext uri="{FF2B5EF4-FFF2-40B4-BE49-F238E27FC236}">
                      <a16:creationId xmlns:a16="http://schemas.microsoft.com/office/drawing/2014/main" id="{41FED6C2-7351-4D46-9028-F0A8C0492A98}"/>
                    </a:ext>
                  </a:extLst>
                </p:cNvPr>
                <p:cNvSpPr/>
                <p:nvPr/>
              </p:nvSpPr>
              <p:spPr>
                <a:xfrm>
                  <a:off x="6363332" y="3251771"/>
                  <a:ext cx="91256" cy="71210"/>
                </a:xfrm>
                <a:custGeom>
                  <a:avLst/>
                  <a:gdLst>
                    <a:gd name="connsiteX0" fmla="*/ 0 w 31048"/>
                    <a:gd name="connsiteY0" fmla="*/ 0 h 0"/>
                    <a:gd name="connsiteX1" fmla="*/ 31824 w 31048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048">
                      <a:moveTo>
                        <a:pt x="0" y="0"/>
                      </a:moveTo>
                      <a:lnTo>
                        <a:pt x="31824" y="0"/>
                      </a:lnTo>
                    </a:path>
                  </a:pathLst>
                </a:custGeom>
                <a:ln w="317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任意多边形: 形状 61">
                  <a:extLst>
                    <a:ext uri="{FF2B5EF4-FFF2-40B4-BE49-F238E27FC236}">
                      <a16:creationId xmlns:a16="http://schemas.microsoft.com/office/drawing/2014/main" id="{D322B9D5-F375-4556-9004-95BF5900C249}"/>
                    </a:ext>
                  </a:extLst>
                </p:cNvPr>
                <p:cNvSpPr/>
                <p:nvPr/>
              </p:nvSpPr>
              <p:spPr>
                <a:xfrm>
                  <a:off x="6583823" y="3413812"/>
                  <a:ext cx="136883" cy="49311"/>
                </a:xfrm>
                <a:custGeom>
                  <a:avLst/>
                  <a:gdLst>
                    <a:gd name="connsiteX0" fmla="*/ 0 w 46572"/>
                    <a:gd name="connsiteY0" fmla="*/ 0 h 0"/>
                    <a:gd name="connsiteX1" fmla="*/ 49677 w 46572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572">
                      <a:moveTo>
                        <a:pt x="0" y="0"/>
                      </a:moveTo>
                      <a:lnTo>
                        <a:pt x="49677" y="0"/>
                      </a:lnTo>
                    </a:path>
                  </a:pathLst>
                </a:custGeom>
                <a:ln w="317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任意多边形: 形状 62">
                  <a:extLst>
                    <a:ext uri="{FF2B5EF4-FFF2-40B4-BE49-F238E27FC236}">
                      <a16:creationId xmlns:a16="http://schemas.microsoft.com/office/drawing/2014/main" id="{FD735595-A24E-4A07-80F4-B1AB66E905F7}"/>
                    </a:ext>
                  </a:extLst>
                </p:cNvPr>
                <p:cNvSpPr/>
                <p:nvPr/>
              </p:nvSpPr>
              <p:spPr>
                <a:xfrm>
                  <a:off x="6637427" y="3161394"/>
                  <a:ext cx="45628" cy="71210"/>
                </a:xfrm>
                <a:custGeom>
                  <a:avLst/>
                  <a:gdLst>
                    <a:gd name="connsiteX0" fmla="*/ 22510 w 15524"/>
                    <a:gd name="connsiteY0" fmla="*/ 0 h 0"/>
                    <a:gd name="connsiteX1" fmla="*/ 0 w 15524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524">
                      <a:moveTo>
                        <a:pt x="22510" y="0"/>
                      </a:moveTo>
                      <a:lnTo>
                        <a:pt x="0" y="0"/>
                      </a:lnTo>
                    </a:path>
                  </a:pathLst>
                </a:custGeom>
                <a:ln w="317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1B15F835-6099-4280-B113-CDC1EBB4F353}"/>
                    </a:ext>
                  </a:extLst>
                </p:cNvPr>
                <p:cNvSpPr/>
                <p:nvPr/>
              </p:nvSpPr>
              <p:spPr>
                <a:xfrm>
                  <a:off x="6117477" y="2135355"/>
                  <a:ext cx="316403" cy="316403"/>
                </a:xfrm>
                <a:prstGeom prst="ellipse">
                  <a:avLst/>
                </a:prstGeom>
                <a:solidFill>
                  <a:schemeClr val="accent1"/>
                </a:solidFill>
                <a:ln w="190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弧形 51">
                <a:extLst>
                  <a:ext uri="{FF2B5EF4-FFF2-40B4-BE49-F238E27FC236}">
                    <a16:creationId xmlns:a16="http://schemas.microsoft.com/office/drawing/2014/main" id="{6A548EE3-BA07-4F8E-8FA2-35039C1B3533}"/>
                  </a:ext>
                </a:extLst>
              </p:cNvPr>
              <p:cNvSpPr/>
              <p:nvPr/>
            </p:nvSpPr>
            <p:spPr>
              <a:xfrm>
                <a:off x="4347368" y="2895987"/>
                <a:ext cx="3494882" cy="1808398"/>
              </a:xfrm>
              <a:prstGeom prst="arc">
                <a:avLst>
                  <a:gd name="adj1" fmla="val 18509354"/>
                  <a:gd name="adj2" fmla="val 21017673"/>
                </a:avLst>
              </a:prstGeom>
              <a:ln w="12700">
                <a:gradFill flip="none" rotWithShape="1">
                  <a:gsLst>
                    <a:gs pos="3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弧形 52">
                <a:extLst>
                  <a:ext uri="{FF2B5EF4-FFF2-40B4-BE49-F238E27FC236}">
                    <a16:creationId xmlns:a16="http://schemas.microsoft.com/office/drawing/2014/main" id="{355D1C24-FC40-4B3F-B170-D8C016EAFF37}"/>
                  </a:ext>
                </a:extLst>
              </p:cNvPr>
              <p:cNvSpPr/>
              <p:nvPr/>
            </p:nvSpPr>
            <p:spPr>
              <a:xfrm>
                <a:off x="4347368" y="2895987"/>
                <a:ext cx="3494882" cy="1808398"/>
              </a:xfrm>
              <a:prstGeom prst="arc">
                <a:avLst>
                  <a:gd name="adj1" fmla="val 3281535"/>
                  <a:gd name="adj2" fmla="val 8057622"/>
                </a:avLst>
              </a:prstGeom>
              <a:ln w="12700">
                <a:gradFill flip="none" rotWithShape="1">
                  <a:gsLst>
                    <a:gs pos="3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弧形 53">
                <a:extLst>
                  <a:ext uri="{FF2B5EF4-FFF2-40B4-BE49-F238E27FC236}">
                    <a16:creationId xmlns:a16="http://schemas.microsoft.com/office/drawing/2014/main" id="{B4EC3BA0-02C5-44C1-9678-DF528D2A5C25}"/>
                  </a:ext>
                </a:extLst>
              </p:cNvPr>
              <p:cNvSpPr/>
              <p:nvPr/>
            </p:nvSpPr>
            <p:spPr>
              <a:xfrm>
                <a:off x="4347368" y="2895987"/>
                <a:ext cx="3494882" cy="1808398"/>
              </a:xfrm>
              <a:prstGeom prst="arc">
                <a:avLst>
                  <a:gd name="adj1" fmla="val 10468445"/>
                  <a:gd name="adj2" fmla="val 12911070"/>
                </a:avLst>
              </a:prstGeom>
              <a:ln w="12700">
                <a:gradFill flip="none" rotWithShape="1">
                  <a:gsLst>
                    <a:gs pos="3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1E68F6D-880E-4462-9BF7-08985CB8CE78}"/>
                </a:ext>
              </a:extLst>
            </p:cNvPr>
            <p:cNvSpPr txBox="1"/>
            <p:nvPr/>
          </p:nvSpPr>
          <p:spPr>
            <a:xfrm>
              <a:off x="4575446" y="4217199"/>
              <a:ext cx="3435496" cy="65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策略是学习的目标</a:t>
              </a:r>
            </a:p>
          </p:txBody>
        </p:sp>
      </p:grpSp>
      <p:sp>
        <p:nvSpPr>
          <p:cNvPr id="72" name="弧形 71">
            <a:extLst>
              <a:ext uri="{FF2B5EF4-FFF2-40B4-BE49-F238E27FC236}">
                <a16:creationId xmlns:a16="http://schemas.microsoft.com/office/drawing/2014/main" id="{44DB688C-1FB7-4EAE-B135-3CA8A35A67D0}"/>
              </a:ext>
            </a:extLst>
          </p:cNvPr>
          <p:cNvSpPr/>
          <p:nvPr/>
        </p:nvSpPr>
        <p:spPr>
          <a:xfrm>
            <a:off x="-1357171" y="2691756"/>
            <a:ext cx="8015166" cy="4203527"/>
          </a:xfrm>
          <a:prstGeom prst="arc">
            <a:avLst>
              <a:gd name="adj1" fmla="val 21352525"/>
              <a:gd name="adj2" fmla="val 384933"/>
            </a:avLst>
          </a:prstGeom>
          <a:ln w="44450" cap="rnd">
            <a:gradFill>
              <a:gsLst>
                <a:gs pos="17000">
                  <a:schemeClr val="bg1">
                    <a:lumMod val="7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76DEC69-CFBC-4F1B-B1EF-E707C24E6050}"/>
              </a:ext>
            </a:extLst>
          </p:cNvPr>
          <p:cNvGrpSpPr/>
          <p:nvPr/>
        </p:nvGrpSpPr>
        <p:grpSpPr>
          <a:xfrm>
            <a:off x="4848042" y="3878661"/>
            <a:ext cx="5476995" cy="2335034"/>
            <a:chOff x="4848042" y="3878661"/>
            <a:chExt cx="5476995" cy="2335034"/>
          </a:xfrm>
        </p:grpSpPr>
        <p:grpSp>
          <p:nvGrpSpPr>
            <p:cNvPr id="65" name="Group 4">
              <a:extLst>
                <a:ext uri="{FF2B5EF4-FFF2-40B4-BE49-F238E27FC236}">
                  <a16:creationId xmlns:a16="http://schemas.microsoft.com/office/drawing/2014/main" id="{A355A5BB-2FD0-46D9-90B7-E749B1D739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82317" y="3996983"/>
              <a:ext cx="913006" cy="431728"/>
              <a:chOff x="1969" y="0"/>
              <a:chExt cx="3743" cy="4320"/>
            </a:xfrm>
          </p:grpSpPr>
          <p:sp>
            <p:nvSpPr>
              <p:cNvPr id="66" name="AutoShape 3">
                <a:extLst>
                  <a:ext uri="{FF2B5EF4-FFF2-40B4-BE49-F238E27FC236}">
                    <a16:creationId xmlns:a16="http://schemas.microsoft.com/office/drawing/2014/main" id="{7A77A769-D3BA-464B-8787-70784D72027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969" y="0"/>
                <a:ext cx="3742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">
                <a:extLst>
                  <a:ext uri="{FF2B5EF4-FFF2-40B4-BE49-F238E27FC236}">
                    <a16:creationId xmlns:a16="http://schemas.microsoft.com/office/drawing/2014/main" id="{C113C807-A42E-4D3E-AB7A-5B71476E3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" y="0"/>
                <a:ext cx="3736" cy="2159"/>
              </a:xfrm>
              <a:custGeom>
                <a:avLst/>
                <a:gdLst>
                  <a:gd name="T0" fmla="*/ 3736 w 3736"/>
                  <a:gd name="T1" fmla="*/ 1080 h 2159"/>
                  <a:gd name="T2" fmla="*/ 1873 w 3736"/>
                  <a:gd name="T3" fmla="*/ 2159 h 2159"/>
                  <a:gd name="T4" fmla="*/ 0 w 3736"/>
                  <a:gd name="T5" fmla="*/ 1080 h 2159"/>
                  <a:gd name="T6" fmla="*/ 1861 w 3736"/>
                  <a:gd name="T7" fmla="*/ 0 h 2159"/>
                  <a:gd name="T8" fmla="*/ 3736 w 3736"/>
                  <a:gd name="T9" fmla="*/ 1080 h 2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36" h="2159">
                    <a:moveTo>
                      <a:pt x="3736" y="1080"/>
                    </a:moveTo>
                    <a:lnTo>
                      <a:pt x="1873" y="2159"/>
                    </a:lnTo>
                    <a:lnTo>
                      <a:pt x="0" y="1080"/>
                    </a:lnTo>
                    <a:lnTo>
                      <a:pt x="1861" y="0"/>
                    </a:lnTo>
                    <a:lnTo>
                      <a:pt x="3736" y="108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F617DD5E-87DF-466F-9769-9E42FE417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3" y="1080"/>
                <a:ext cx="1869" cy="3240"/>
              </a:xfrm>
              <a:custGeom>
                <a:avLst/>
                <a:gdLst>
                  <a:gd name="T0" fmla="*/ 1869 w 1869"/>
                  <a:gd name="T1" fmla="*/ 0 h 3240"/>
                  <a:gd name="T2" fmla="*/ 1862 w 1869"/>
                  <a:gd name="T3" fmla="*/ 2161 h 3240"/>
                  <a:gd name="T4" fmla="*/ 0 w 1869"/>
                  <a:gd name="T5" fmla="*/ 3240 h 3240"/>
                  <a:gd name="T6" fmla="*/ 6 w 1869"/>
                  <a:gd name="T7" fmla="*/ 1079 h 3240"/>
                  <a:gd name="T8" fmla="*/ 1869 w 1869"/>
                  <a:gd name="T9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9" h="3240">
                    <a:moveTo>
                      <a:pt x="1869" y="0"/>
                    </a:moveTo>
                    <a:lnTo>
                      <a:pt x="1862" y="2161"/>
                    </a:lnTo>
                    <a:lnTo>
                      <a:pt x="0" y="3240"/>
                    </a:lnTo>
                    <a:lnTo>
                      <a:pt x="6" y="1079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7">
                <a:extLst>
                  <a:ext uri="{FF2B5EF4-FFF2-40B4-BE49-F238E27FC236}">
                    <a16:creationId xmlns:a16="http://schemas.microsoft.com/office/drawing/2014/main" id="{D1C65DA4-1476-4EAA-A1C2-527F97EA9A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5" y="1062"/>
                <a:ext cx="1879" cy="3240"/>
              </a:xfrm>
              <a:custGeom>
                <a:avLst/>
                <a:gdLst>
                  <a:gd name="T0" fmla="*/ 1879 w 1879"/>
                  <a:gd name="T1" fmla="*/ 1079 h 3240"/>
                  <a:gd name="T2" fmla="*/ 1873 w 1879"/>
                  <a:gd name="T3" fmla="*/ 3240 h 3240"/>
                  <a:gd name="T4" fmla="*/ 0 w 1879"/>
                  <a:gd name="T5" fmla="*/ 2161 h 3240"/>
                  <a:gd name="T6" fmla="*/ 6 w 1879"/>
                  <a:gd name="T7" fmla="*/ 0 h 3240"/>
                  <a:gd name="T8" fmla="*/ 1879 w 1879"/>
                  <a:gd name="T9" fmla="*/ 1079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9" h="3240">
                    <a:moveTo>
                      <a:pt x="1879" y="1079"/>
                    </a:moveTo>
                    <a:lnTo>
                      <a:pt x="1873" y="3240"/>
                    </a:lnTo>
                    <a:lnTo>
                      <a:pt x="0" y="2161"/>
                    </a:lnTo>
                    <a:lnTo>
                      <a:pt x="6" y="0"/>
                    </a:lnTo>
                    <a:lnTo>
                      <a:pt x="1879" y="107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B071F0E-C470-4BE2-960C-21988DE36330}"/>
                </a:ext>
              </a:extLst>
            </p:cNvPr>
            <p:cNvSpPr txBox="1"/>
            <p:nvPr/>
          </p:nvSpPr>
          <p:spPr>
            <a:xfrm>
              <a:off x="7340388" y="4198978"/>
              <a:ext cx="2955560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评估策略的好坏？是否达到最大累积奖赏？</a:t>
              </a:r>
              <a:endParaRPr lang="en-US" altLang="zh-CN" dirty="0">
                <a:latin typeface="+mn-ea"/>
              </a:endParaRPr>
            </a:p>
          </p:txBody>
        </p:sp>
        <p:grpSp>
          <p:nvGrpSpPr>
            <p:cNvPr id="73" name="Group 4">
              <a:extLst>
                <a:ext uri="{FF2B5EF4-FFF2-40B4-BE49-F238E27FC236}">
                  <a16:creationId xmlns:a16="http://schemas.microsoft.com/office/drawing/2014/main" id="{55587EB8-6E98-4CB6-B022-8B271C7F81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82317" y="5437998"/>
              <a:ext cx="873248" cy="412927"/>
              <a:chOff x="1969" y="0"/>
              <a:chExt cx="3743" cy="4320"/>
            </a:xfrm>
          </p:grpSpPr>
          <p:sp>
            <p:nvSpPr>
              <p:cNvPr id="74" name="AutoShape 3">
                <a:extLst>
                  <a:ext uri="{FF2B5EF4-FFF2-40B4-BE49-F238E27FC236}">
                    <a16:creationId xmlns:a16="http://schemas.microsoft.com/office/drawing/2014/main" id="{AA7460DB-C01A-430C-8F7D-1B4E2B3E0B4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969" y="0"/>
                <a:ext cx="3742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A8A56391-4BAE-4B88-8539-291637A50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" y="0"/>
                <a:ext cx="3736" cy="2159"/>
              </a:xfrm>
              <a:custGeom>
                <a:avLst/>
                <a:gdLst>
                  <a:gd name="T0" fmla="*/ 3736 w 3736"/>
                  <a:gd name="T1" fmla="*/ 1080 h 2159"/>
                  <a:gd name="T2" fmla="*/ 1873 w 3736"/>
                  <a:gd name="T3" fmla="*/ 2159 h 2159"/>
                  <a:gd name="T4" fmla="*/ 0 w 3736"/>
                  <a:gd name="T5" fmla="*/ 1080 h 2159"/>
                  <a:gd name="T6" fmla="*/ 1861 w 3736"/>
                  <a:gd name="T7" fmla="*/ 0 h 2159"/>
                  <a:gd name="T8" fmla="*/ 3736 w 3736"/>
                  <a:gd name="T9" fmla="*/ 1080 h 2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36" h="2159">
                    <a:moveTo>
                      <a:pt x="3736" y="1080"/>
                    </a:moveTo>
                    <a:lnTo>
                      <a:pt x="1873" y="2159"/>
                    </a:lnTo>
                    <a:lnTo>
                      <a:pt x="0" y="1080"/>
                    </a:lnTo>
                    <a:lnTo>
                      <a:pt x="1861" y="0"/>
                    </a:lnTo>
                    <a:lnTo>
                      <a:pt x="3736" y="108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9EE7A6E7-5BC0-4EF1-A88E-06F76A9E0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3" y="1080"/>
                <a:ext cx="1869" cy="3240"/>
              </a:xfrm>
              <a:custGeom>
                <a:avLst/>
                <a:gdLst>
                  <a:gd name="T0" fmla="*/ 1869 w 1869"/>
                  <a:gd name="T1" fmla="*/ 0 h 3240"/>
                  <a:gd name="T2" fmla="*/ 1862 w 1869"/>
                  <a:gd name="T3" fmla="*/ 2161 h 3240"/>
                  <a:gd name="T4" fmla="*/ 0 w 1869"/>
                  <a:gd name="T5" fmla="*/ 3240 h 3240"/>
                  <a:gd name="T6" fmla="*/ 6 w 1869"/>
                  <a:gd name="T7" fmla="*/ 1079 h 3240"/>
                  <a:gd name="T8" fmla="*/ 1869 w 1869"/>
                  <a:gd name="T9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9" h="3240">
                    <a:moveTo>
                      <a:pt x="1869" y="0"/>
                    </a:moveTo>
                    <a:lnTo>
                      <a:pt x="1862" y="2161"/>
                    </a:lnTo>
                    <a:lnTo>
                      <a:pt x="0" y="3240"/>
                    </a:lnTo>
                    <a:lnTo>
                      <a:pt x="6" y="1079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6410D62F-B617-47CA-948B-16BFFF5D8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5" y="1062"/>
                <a:ext cx="1879" cy="3240"/>
              </a:xfrm>
              <a:custGeom>
                <a:avLst/>
                <a:gdLst>
                  <a:gd name="T0" fmla="*/ 1879 w 1879"/>
                  <a:gd name="T1" fmla="*/ 1079 h 3240"/>
                  <a:gd name="T2" fmla="*/ 1873 w 1879"/>
                  <a:gd name="T3" fmla="*/ 3240 h 3240"/>
                  <a:gd name="T4" fmla="*/ 0 w 1879"/>
                  <a:gd name="T5" fmla="*/ 2161 h 3240"/>
                  <a:gd name="T6" fmla="*/ 6 w 1879"/>
                  <a:gd name="T7" fmla="*/ 0 h 3240"/>
                  <a:gd name="T8" fmla="*/ 1879 w 1879"/>
                  <a:gd name="T9" fmla="*/ 1079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9" h="3240">
                    <a:moveTo>
                      <a:pt x="1879" y="1079"/>
                    </a:moveTo>
                    <a:lnTo>
                      <a:pt x="1873" y="3240"/>
                    </a:lnTo>
                    <a:lnTo>
                      <a:pt x="0" y="2161"/>
                    </a:lnTo>
                    <a:lnTo>
                      <a:pt x="6" y="0"/>
                    </a:lnTo>
                    <a:lnTo>
                      <a:pt x="1879" y="107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9F6680C-4A59-44AD-AB04-60FA0E05D6D8}"/>
                </a:ext>
              </a:extLst>
            </p:cNvPr>
            <p:cNvSpPr txBox="1"/>
            <p:nvPr/>
          </p:nvSpPr>
          <p:spPr>
            <a:xfrm>
              <a:off x="7369477" y="5484713"/>
              <a:ext cx="2955560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目前的策略未达到最大累积奖赏，是否可以改善策略？</a:t>
              </a:r>
              <a:endParaRPr lang="en-US" altLang="zh-CN" dirty="0">
                <a:latin typeface="+mn-ea"/>
              </a:endParaRPr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FEF89934-A03E-4080-B4D8-96798B34F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5530" y="3878661"/>
              <a:ext cx="346483" cy="232906"/>
            </a:xfrm>
            <a:custGeom>
              <a:avLst/>
              <a:gdLst>
                <a:gd name="T0" fmla="*/ 101 w 105"/>
                <a:gd name="T1" fmla="*/ 23 h 87"/>
                <a:gd name="T2" fmla="*/ 101 w 105"/>
                <a:gd name="T3" fmla="*/ 23 h 87"/>
                <a:gd name="T4" fmla="*/ 4 w 105"/>
                <a:gd name="T5" fmla="*/ 23 h 87"/>
                <a:gd name="T6" fmla="*/ 4 w 105"/>
                <a:gd name="T7" fmla="*/ 23 h 87"/>
                <a:gd name="T8" fmla="*/ 0 w 105"/>
                <a:gd name="T9" fmla="*/ 27 h 87"/>
                <a:gd name="T10" fmla="*/ 2 w 105"/>
                <a:gd name="T11" fmla="*/ 55 h 87"/>
                <a:gd name="T12" fmla="*/ 3 w 105"/>
                <a:gd name="T13" fmla="*/ 83 h 87"/>
                <a:gd name="T14" fmla="*/ 6 w 105"/>
                <a:gd name="T15" fmla="*/ 87 h 87"/>
                <a:gd name="T16" fmla="*/ 99 w 105"/>
                <a:gd name="T17" fmla="*/ 87 h 87"/>
                <a:gd name="T18" fmla="*/ 102 w 105"/>
                <a:gd name="T19" fmla="*/ 83 h 87"/>
                <a:gd name="T20" fmla="*/ 103 w 105"/>
                <a:gd name="T21" fmla="*/ 55 h 87"/>
                <a:gd name="T22" fmla="*/ 105 w 105"/>
                <a:gd name="T23" fmla="*/ 27 h 87"/>
                <a:gd name="T24" fmla="*/ 101 w 105"/>
                <a:gd name="T25" fmla="*/ 23 h 87"/>
                <a:gd name="T26" fmla="*/ 101 w 105"/>
                <a:gd name="T27" fmla="*/ 13 h 87"/>
                <a:gd name="T28" fmla="*/ 97 w 105"/>
                <a:gd name="T29" fmla="*/ 9 h 87"/>
                <a:gd name="T30" fmla="*/ 48 w 105"/>
                <a:gd name="T31" fmla="*/ 9 h 87"/>
                <a:gd name="T32" fmla="*/ 45 w 105"/>
                <a:gd name="T33" fmla="*/ 5 h 87"/>
                <a:gd name="T34" fmla="*/ 45 w 105"/>
                <a:gd name="T35" fmla="*/ 4 h 87"/>
                <a:gd name="T36" fmla="*/ 41 w 105"/>
                <a:gd name="T37" fmla="*/ 0 h 87"/>
                <a:gd name="T38" fmla="*/ 15 w 105"/>
                <a:gd name="T39" fmla="*/ 0 h 87"/>
                <a:gd name="T40" fmla="*/ 10 w 105"/>
                <a:gd name="T41" fmla="*/ 4 h 87"/>
                <a:gd name="T42" fmla="*/ 10 w 105"/>
                <a:gd name="T43" fmla="*/ 5 h 87"/>
                <a:gd name="T44" fmla="*/ 8 w 105"/>
                <a:gd name="T45" fmla="*/ 9 h 87"/>
                <a:gd name="T46" fmla="*/ 8 w 105"/>
                <a:gd name="T47" fmla="*/ 9 h 87"/>
                <a:gd name="T48" fmla="*/ 4 w 105"/>
                <a:gd name="T49" fmla="*/ 13 h 87"/>
                <a:gd name="T50" fmla="*/ 4 w 105"/>
                <a:gd name="T51" fmla="*/ 15 h 87"/>
                <a:gd name="T52" fmla="*/ 101 w 105"/>
                <a:gd name="T53" fmla="*/ 15 h 87"/>
                <a:gd name="T54" fmla="*/ 101 w 105"/>
                <a:gd name="T55" fmla="*/ 1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87">
                  <a:moveTo>
                    <a:pt x="101" y="23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5"/>
                    <a:pt x="0" y="27"/>
                  </a:cubicBezTo>
                  <a:cubicBezTo>
                    <a:pt x="0" y="27"/>
                    <a:pt x="2" y="48"/>
                    <a:pt x="2" y="55"/>
                  </a:cubicBezTo>
                  <a:cubicBezTo>
                    <a:pt x="2" y="63"/>
                    <a:pt x="3" y="83"/>
                    <a:pt x="3" y="83"/>
                  </a:cubicBezTo>
                  <a:cubicBezTo>
                    <a:pt x="3" y="85"/>
                    <a:pt x="3" y="87"/>
                    <a:pt x="6" y="87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2" y="87"/>
                    <a:pt x="102" y="85"/>
                    <a:pt x="102" y="83"/>
                  </a:cubicBezTo>
                  <a:cubicBezTo>
                    <a:pt x="102" y="83"/>
                    <a:pt x="103" y="63"/>
                    <a:pt x="103" y="55"/>
                  </a:cubicBezTo>
                  <a:cubicBezTo>
                    <a:pt x="103" y="48"/>
                    <a:pt x="105" y="27"/>
                    <a:pt x="105" y="27"/>
                  </a:cubicBezTo>
                  <a:cubicBezTo>
                    <a:pt x="105" y="25"/>
                    <a:pt x="103" y="23"/>
                    <a:pt x="101" y="23"/>
                  </a:cubicBezTo>
                  <a:close/>
                  <a:moveTo>
                    <a:pt x="101" y="13"/>
                  </a:moveTo>
                  <a:cubicBezTo>
                    <a:pt x="101" y="10"/>
                    <a:pt x="100" y="9"/>
                    <a:pt x="9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6" y="9"/>
                    <a:pt x="45" y="6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0" y="2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9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4" y="10"/>
                    <a:pt x="4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1" y="15"/>
                    <a:pt x="101" y="15"/>
                    <a:pt x="101" y="15"/>
                  </a:cubicBezTo>
                  <a:lnTo>
                    <a:pt x="101" y="1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AF4E061-CA80-483E-8A3D-B100646E5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848" y="5232094"/>
              <a:ext cx="319952" cy="298169"/>
            </a:xfrm>
            <a:custGeom>
              <a:avLst/>
              <a:gdLst>
                <a:gd name="T0" fmla="*/ 12 w 85"/>
                <a:gd name="T1" fmla="*/ 2 h 105"/>
                <a:gd name="T2" fmla="*/ 4 w 85"/>
                <a:gd name="T3" fmla="*/ 5 h 105"/>
                <a:gd name="T4" fmla="*/ 1 w 85"/>
                <a:gd name="T5" fmla="*/ 8 h 105"/>
                <a:gd name="T6" fmla="*/ 0 w 85"/>
                <a:gd name="T7" fmla="*/ 12 h 105"/>
                <a:gd name="T8" fmla="*/ 0 w 85"/>
                <a:gd name="T9" fmla="*/ 91 h 105"/>
                <a:gd name="T10" fmla="*/ 1 w 85"/>
                <a:gd name="T11" fmla="*/ 95 h 105"/>
                <a:gd name="T12" fmla="*/ 6 w 85"/>
                <a:gd name="T13" fmla="*/ 99 h 105"/>
                <a:gd name="T14" fmla="*/ 12 w 85"/>
                <a:gd name="T15" fmla="*/ 100 h 105"/>
                <a:gd name="T16" fmla="*/ 73 w 85"/>
                <a:gd name="T17" fmla="*/ 105 h 105"/>
                <a:gd name="T18" fmla="*/ 73 w 85"/>
                <a:gd name="T19" fmla="*/ 94 h 105"/>
                <a:gd name="T20" fmla="*/ 85 w 85"/>
                <a:gd name="T21" fmla="*/ 93 h 105"/>
                <a:gd name="T22" fmla="*/ 85 w 85"/>
                <a:gd name="T23" fmla="*/ 0 h 105"/>
                <a:gd name="T24" fmla="*/ 12 w 85"/>
                <a:gd name="T25" fmla="*/ 2 h 105"/>
                <a:gd name="T26" fmla="*/ 49 w 85"/>
                <a:gd name="T27" fmla="*/ 62 h 105"/>
                <a:gd name="T28" fmla="*/ 23 w 85"/>
                <a:gd name="T29" fmla="*/ 60 h 105"/>
                <a:gd name="T30" fmla="*/ 24 w 85"/>
                <a:gd name="T31" fmla="*/ 53 h 105"/>
                <a:gd name="T32" fmla="*/ 49 w 85"/>
                <a:gd name="T33" fmla="*/ 55 h 105"/>
                <a:gd name="T34" fmla="*/ 49 w 85"/>
                <a:gd name="T35" fmla="*/ 62 h 105"/>
                <a:gd name="T36" fmla="*/ 60 w 85"/>
                <a:gd name="T37" fmla="*/ 45 h 105"/>
                <a:gd name="T38" fmla="*/ 16 w 85"/>
                <a:gd name="T39" fmla="*/ 41 h 105"/>
                <a:gd name="T40" fmla="*/ 17 w 85"/>
                <a:gd name="T41" fmla="*/ 34 h 105"/>
                <a:gd name="T42" fmla="*/ 60 w 85"/>
                <a:gd name="T43" fmla="*/ 37 h 105"/>
                <a:gd name="T44" fmla="*/ 60 w 85"/>
                <a:gd name="T45" fmla="*/ 45 h 105"/>
                <a:gd name="T46" fmla="*/ 79 w 85"/>
                <a:gd name="T47" fmla="*/ 87 h 105"/>
                <a:gd name="T48" fmla="*/ 73 w 85"/>
                <a:gd name="T49" fmla="*/ 87 h 105"/>
                <a:gd name="T50" fmla="*/ 73 w 85"/>
                <a:gd name="T51" fmla="*/ 19 h 105"/>
                <a:gd name="T52" fmla="*/ 13 w 85"/>
                <a:gd name="T53" fmla="*/ 15 h 105"/>
                <a:gd name="T54" fmla="*/ 7 w 85"/>
                <a:gd name="T55" fmla="*/ 13 h 105"/>
                <a:gd name="T56" fmla="*/ 6 w 85"/>
                <a:gd name="T57" fmla="*/ 12 h 105"/>
                <a:gd name="T58" fmla="*/ 6 w 85"/>
                <a:gd name="T59" fmla="*/ 12 h 105"/>
                <a:gd name="T60" fmla="*/ 6 w 85"/>
                <a:gd name="T61" fmla="*/ 11 h 105"/>
                <a:gd name="T62" fmla="*/ 8 w 85"/>
                <a:gd name="T63" fmla="*/ 10 h 105"/>
                <a:gd name="T64" fmla="*/ 13 w 85"/>
                <a:gd name="T65" fmla="*/ 9 h 105"/>
                <a:gd name="T66" fmla="*/ 13 w 85"/>
                <a:gd name="T67" fmla="*/ 9 h 105"/>
                <a:gd name="T68" fmla="*/ 79 w 85"/>
                <a:gd name="T69" fmla="*/ 7 h 105"/>
                <a:gd name="T70" fmla="*/ 79 w 85"/>
                <a:gd name="T71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05">
                  <a:moveTo>
                    <a:pt x="12" y="2"/>
                  </a:moveTo>
                  <a:cubicBezTo>
                    <a:pt x="9" y="2"/>
                    <a:pt x="6" y="3"/>
                    <a:pt x="4" y="5"/>
                  </a:cubicBezTo>
                  <a:cubicBezTo>
                    <a:pt x="3" y="5"/>
                    <a:pt x="2" y="6"/>
                    <a:pt x="1" y="8"/>
                  </a:cubicBezTo>
                  <a:cubicBezTo>
                    <a:pt x="0" y="9"/>
                    <a:pt x="0" y="10"/>
                    <a:pt x="0" y="1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0" y="94"/>
                    <a:pt x="1" y="95"/>
                  </a:cubicBezTo>
                  <a:cubicBezTo>
                    <a:pt x="2" y="97"/>
                    <a:pt x="4" y="98"/>
                    <a:pt x="6" y="99"/>
                  </a:cubicBezTo>
                  <a:cubicBezTo>
                    <a:pt x="8" y="100"/>
                    <a:pt x="10" y="100"/>
                    <a:pt x="12" y="100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85" y="93"/>
                    <a:pt x="85" y="93"/>
                    <a:pt x="85" y="93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12" y="2"/>
                  </a:lnTo>
                  <a:close/>
                  <a:moveTo>
                    <a:pt x="49" y="62"/>
                  </a:moveTo>
                  <a:cubicBezTo>
                    <a:pt x="23" y="60"/>
                    <a:pt x="23" y="60"/>
                    <a:pt x="23" y="60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49" y="55"/>
                    <a:pt x="49" y="55"/>
                    <a:pt x="49" y="55"/>
                  </a:cubicBezTo>
                  <a:lnTo>
                    <a:pt x="49" y="62"/>
                  </a:lnTo>
                  <a:close/>
                  <a:moveTo>
                    <a:pt x="60" y="45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60" y="37"/>
                    <a:pt x="60" y="37"/>
                    <a:pt x="60" y="37"/>
                  </a:cubicBezTo>
                  <a:lnTo>
                    <a:pt x="60" y="45"/>
                  </a:lnTo>
                  <a:close/>
                  <a:moveTo>
                    <a:pt x="79" y="87"/>
                  </a:moveTo>
                  <a:cubicBezTo>
                    <a:pt x="73" y="87"/>
                    <a:pt x="73" y="87"/>
                    <a:pt x="73" y="87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4"/>
                    <a:pt x="9" y="14"/>
                    <a:pt x="7" y="13"/>
                  </a:cubicBezTo>
                  <a:cubicBezTo>
                    <a:pt x="7" y="13"/>
                    <a:pt x="7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7" y="11"/>
                    <a:pt x="7" y="10"/>
                    <a:pt x="8" y="10"/>
                  </a:cubicBezTo>
                  <a:cubicBezTo>
                    <a:pt x="10" y="9"/>
                    <a:pt x="11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79" y="7"/>
                    <a:pt x="79" y="7"/>
                    <a:pt x="79" y="7"/>
                  </a:cubicBezTo>
                  <a:lnTo>
                    <a:pt x="79" y="8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82" name="连接符: 曲线 81">
              <a:extLst>
                <a:ext uri="{FF2B5EF4-FFF2-40B4-BE49-F238E27FC236}">
                  <a16:creationId xmlns:a16="http://schemas.microsoft.com/office/drawing/2014/main" id="{ED291B40-9779-4EA9-956B-9A033AD163EA}"/>
                </a:ext>
              </a:extLst>
            </p:cNvPr>
            <p:cNvCxnSpPr>
              <a:stCxn id="50" idx="6"/>
            </p:cNvCxnSpPr>
            <p:nvPr/>
          </p:nvCxnSpPr>
          <p:spPr>
            <a:xfrm flipV="1">
              <a:off x="4848042" y="4149185"/>
              <a:ext cx="1408641" cy="108454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连接符: 曲线 82">
              <a:extLst>
                <a:ext uri="{FF2B5EF4-FFF2-40B4-BE49-F238E27FC236}">
                  <a16:creationId xmlns:a16="http://schemas.microsoft.com/office/drawing/2014/main" id="{181ED826-1E60-443B-B43E-A921C899FC23}"/>
                </a:ext>
              </a:extLst>
            </p:cNvPr>
            <p:cNvCxnSpPr>
              <a:cxnSpLocks/>
              <a:stCxn id="50" idx="6"/>
            </p:cNvCxnSpPr>
            <p:nvPr/>
          </p:nvCxnSpPr>
          <p:spPr>
            <a:xfrm>
              <a:off x="4848042" y="5233733"/>
              <a:ext cx="1526740" cy="57470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15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35E280D-30D3-42F6-9244-EB5A20EA2A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 策略评估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0D3959C-0902-494C-AB1D-57F5C4860946}"/>
                  </a:ext>
                </a:extLst>
              </p:cNvPr>
              <p:cNvSpPr txBox="1"/>
              <p:nvPr/>
            </p:nvSpPr>
            <p:spPr>
              <a:xfrm>
                <a:off x="857249" y="897644"/>
                <a:ext cx="103917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zh-CN" altLang="en-US" sz="2200" b="1" dirty="0">
                    <a:solidFill>
                      <a:schemeClr val="accent1"/>
                    </a:solidFill>
                    <a:latin typeface="+mn-ea"/>
                  </a:rPr>
                  <a:t>模型已知时，可对任意策略</a:t>
                </a:r>
                <a14:m>
                  <m:oMath xmlns:m="http://schemas.openxmlformats.org/officeDocument/2006/math">
                    <m:r>
                      <a:rPr lang="el-GR" altLang="zh-CN" sz="2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zh-CN" altLang="en-US" sz="2200" b="1" dirty="0">
                    <a:solidFill>
                      <a:schemeClr val="accent1"/>
                    </a:solidFill>
                    <a:latin typeface="+mn-ea"/>
                  </a:rPr>
                  <a:t>估计出其带来的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+mn-ea"/>
                  </a:rPr>
                  <a:t>期望累积奖赏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+mn-ea"/>
                  </a:rPr>
                  <a:t>,</a:t>
                </a:r>
                <a:r>
                  <a:rPr lang="zh-CN" altLang="en-US" sz="2200" b="1" dirty="0">
                    <a:solidFill>
                      <a:schemeClr val="accent1"/>
                    </a:solidFill>
                    <a:latin typeface="+mn-ea"/>
                  </a:rPr>
                  <a:t>进而评估策略优劣</a:t>
                </a:r>
                <a:endParaRPr lang="en-US" altLang="zh-CN" sz="22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0D3959C-0902-494C-AB1D-57F5C4860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49" y="897644"/>
                <a:ext cx="10391775" cy="430887"/>
              </a:xfrm>
              <a:prstGeom prst="rect">
                <a:avLst/>
              </a:prstGeom>
              <a:blipFill>
                <a:blip r:embed="rId3"/>
                <a:stretch>
                  <a:fillRect l="-646" t="-8451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442C2B2-3939-4537-81AC-6E5B71D29604}"/>
                  </a:ext>
                </a:extLst>
              </p:cNvPr>
              <p:cNvSpPr/>
              <p:nvPr/>
            </p:nvSpPr>
            <p:spPr>
              <a:xfrm>
                <a:off x="1513648" y="1392993"/>
                <a:ext cx="918582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00B050"/>
                    </a:solidFill>
                  </a:rPr>
                  <a:t>状态值函数</a:t>
                </a:r>
                <a14:m>
                  <m:oMath xmlns:m="http://schemas.openxmlformats.org/officeDocument/2006/math">
                    <m:r>
                      <a:rPr lang="en-US" altLang="zh-CN" sz="2000" b="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000" b="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(∙) </m:t>
                    </m:r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</a:rPr>
                  <a:t>：从状态</a:t>
                </a:r>
                <a14:m>
                  <m:oMath xmlns:m="http://schemas.openxmlformats.org/officeDocument/2006/math">
                    <m:r>
                      <a:rPr lang="en-US" altLang="zh-CN" sz="200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</a:rPr>
                  <a:t>出发，使用策略</a:t>
                </a:r>
                <a14:m>
                  <m:oMath xmlns:m="http://schemas.openxmlformats.org/officeDocument/2006/math">
                    <m:r>
                      <a:rPr lang="zh-CN" altLang="en-US" sz="200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</a:rPr>
                  <a:t>获得的累积奖赏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CN" altLang="en-US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000" b="1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00B050"/>
                    </a:solidFill>
                  </a:rPr>
                  <a:t>状态</a:t>
                </a:r>
                <a:r>
                  <a:rPr lang="en-US" altLang="zh-CN" sz="2000" b="1" dirty="0">
                    <a:solidFill>
                      <a:srgbClr val="00B050"/>
                    </a:solidFill>
                  </a:rPr>
                  <a:t>-</a:t>
                </a:r>
                <a:r>
                  <a:rPr lang="zh-CN" altLang="en-US" sz="2000" b="1" dirty="0">
                    <a:solidFill>
                      <a:srgbClr val="00B050"/>
                    </a:solidFill>
                  </a:rPr>
                  <a:t>动作值函数</a:t>
                </a:r>
                <a14:m>
                  <m:oMath xmlns:m="http://schemas.openxmlformats.org/officeDocument/2006/math">
                    <m:r>
                      <a:rPr lang="en-US" altLang="zh-CN" sz="2000" b="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(∙) </m:t>
                    </m:r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</a:rPr>
                  <a:t>：从状态</a:t>
                </a:r>
                <a14:m>
                  <m:oMath xmlns:m="http://schemas.openxmlformats.org/officeDocument/2006/math">
                    <m:r>
                      <a:rPr lang="en-US" altLang="zh-CN" sz="20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</a:rPr>
                  <a:t>出发，执行动作</a:t>
                </a:r>
                <a14:m>
                  <m:oMath xmlns:m="http://schemas.openxmlformats.org/officeDocument/2006/math">
                    <m:r>
                      <a:rPr lang="en-US" altLang="zh-CN" sz="2000" b="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</a:rPr>
                  <a:t>后，再使用策略</a:t>
                </a:r>
                <a14:m>
                  <m:oMath xmlns:m="http://schemas.openxmlformats.org/officeDocument/2006/math">
                    <m:r>
                      <a:rPr lang="zh-CN" altLang="en-US" sz="20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</a:rPr>
                  <a:t>获得的累积奖赏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CN" altLang="en-US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442C2B2-3939-4537-81AC-6E5B71D29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648" y="1392993"/>
                <a:ext cx="9185826" cy="1015663"/>
              </a:xfrm>
              <a:prstGeom prst="rect">
                <a:avLst/>
              </a:prstGeom>
              <a:blipFill>
                <a:blip r:embed="rId6"/>
                <a:stretch>
                  <a:fillRect l="-597" t="-3614" r="-597" b="-10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0B0B091-31AB-C1D9-FC4F-FA82CF52CC52}"/>
              </a:ext>
            </a:extLst>
          </p:cNvPr>
          <p:cNvSpPr txBox="1"/>
          <p:nvPr/>
        </p:nvSpPr>
        <p:spPr>
          <a:xfrm>
            <a:off x="5733536" y="2572920"/>
            <a:ext cx="6178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动作价值函数</a:t>
            </a:r>
            <a:r>
              <a:rPr lang="en-US" b="1" i="0" dirty="0">
                <a:solidFill>
                  <a:srgbClr val="4D4D4D"/>
                </a:solidFill>
                <a:effectLst/>
                <a:latin typeface="-apple-system"/>
              </a:rPr>
              <a:t>Q(s, a1) =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选择该动作得到的回报 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+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该动作到达的下一个状态的状态价值函数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C64AC-00BC-14AF-AF74-56A6F97FD474}"/>
              </a:ext>
            </a:extLst>
          </p:cNvPr>
          <p:cNvSpPr txBox="1"/>
          <p:nvPr/>
        </p:nvSpPr>
        <p:spPr>
          <a:xfrm>
            <a:off x="5852748" y="4001975"/>
            <a:ext cx="6178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状态价值函数 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=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动作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概率 * 动作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的动作价值函数 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+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动作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概率 * 动作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的动作价值函数 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+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动作</a:t>
            </a:r>
            <a:r>
              <a:rPr lang="en-US" b="1" i="0" dirty="0" err="1">
                <a:solidFill>
                  <a:srgbClr val="4D4D4D"/>
                </a:solidFill>
                <a:effectLst/>
                <a:latin typeface="-apple-system"/>
              </a:rPr>
              <a:t>i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概率 * 动作</a:t>
            </a:r>
            <a:r>
              <a:rPr lang="en-US" b="1" i="0" dirty="0" err="1">
                <a:solidFill>
                  <a:srgbClr val="4D4D4D"/>
                </a:solidFill>
                <a:effectLst/>
                <a:latin typeface="-apple-system"/>
              </a:rPr>
              <a:t>i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的动作价值函数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18B668-BDA8-76DA-9166-0662171C9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762" y="2409156"/>
            <a:ext cx="5242976" cy="23284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3D8B27-D2D4-7D11-13F8-6C9F92FD9BEE}"/>
              </a:ext>
            </a:extLst>
          </p:cNvPr>
          <p:cNvSpPr txBox="1"/>
          <p:nvPr/>
        </p:nvSpPr>
        <p:spPr>
          <a:xfrm>
            <a:off x="642650" y="5465007"/>
            <a:ext cx="476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000" b="0" i="0" dirty="0">
                <a:solidFill>
                  <a:srgbClr val="4D4D4D"/>
                </a:solidFill>
                <a:effectLst/>
                <a:latin typeface="-apple-system"/>
              </a:rPr>
              <a:t>V(s)=0.6*6+0.4*0.3*10+0.4*0.7*6=6.48</a:t>
            </a:r>
            <a:endParaRPr lang="en-CN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150125-0845-3BA6-69B1-294D192DD343}"/>
              </a:ext>
            </a:extLst>
          </p:cNvPr>
          <p:cNvSpPr txBox="1"/>
          <p:nvPr/>
        </p:nvSpPr>
        <p:spPr>
          <a:xfrm>
            <a:off x="642650" y="5810304"/>
            <a:ext cx="476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4D4D4D"/>
                </a:solidFill>
                <a:effectLst/>
                <a:latin typeface="-apple-system"/>
              </a:rPr>
              <a:t>v(a)=5;        v(b)=5.2</a:t>
            </a:r>
            <a:endParaRPr lang="en-CN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D8EDA-BFDE-7750-BEAE-6CC14277319A}"/>
              </a:ext>
            </a:extLst>
          </p:cNvPr>
          <p:cNvSpPr txBox="1"/>
          <p:nvPr/>
        </p:nvSpPr>
        <p:spPr>
          <a:xfrm>
            <a:off x="6096000" y="3244334"/>
            <a:ext cx="5977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4D4D4D"/>
                </a:solidFill>
                <a:effectLst/>
                <a:latin typeface="-apple-system"/>
              </a:rPr>
              <a:t>Q(s, a1)=1+v(a)=6    Q(s, a2)=2+v(b)=7.2</a:t>
            </a:r>
            <a:endParaRPr lang="en-CN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6CA02B-FD98-1885-D118-BA791A7AD040}"/>
              </a:ext>
            </a:extLst>
          </p:cNvPr>
          <p:cNvSpPr txBox="1"/>
          <p:nvPr/>
        </p:nvSpPr>
        <p:spPr>
          <a:xfrm>
            <a:off x="6217772" y="5081666"/>
            <a:ext cx="42484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4D4D4D"/>
                </a:solidFill>
                <a:effectLst/>
                <a:latin typeface="-apple-system"/>
              </a:rPr>
              <a:t>v(s) = 0.6 * 6 + 0.4 * 7.2 = 6.48</a:t>
            </a:r>
            <a:endParaRPr lang="en-C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C5D51F-ABA1-7A69-C5A4-B70525BB6FA9}"/>
              </a:ext>
            </a:extLst>
          </p:cNvPr>
          <p:cNvSpPr txBox="1"/>
          <p:nvPr/>
        </p:nvSpPr>
        <p:spPr>
          <a:xfrm>
            <a:off x="160874" y="4812397"/>
            <a:ext cx="55726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b="0" i="0" dirty="0">
                <a:effectLst/>
                <a:latin typeface="-apple-system"/>
              </a:rPr>
              <a:t>从</a:t>
            </a:r>
            <a:r>
              <a:rPr lang="en-US" sz="2000" b="0" i="0" dirty="0">
                <a:effectLst/>
                <a:latin typeface="-apple-system"/>
              </a:rPr>
              <a:t>s</a:t>
            </a:r>
            <a:r>
              <a:rPr lang="zh-CN" altLang="en-US" sz="2000" b="0" i="0" dirty="0">
                <a:effectLst/>
                <a:latin typeface="-apple-system"/>
              </a:rPr>
              <a:t>到</a:t>
            </a:r>
            <a:r>
              <a:rPr lang="en-US" sz="2000" b="0" i="0" dirty="0">
                <a:effectLst/>
                <a:latin typeface="-apple-system"/>
              </a:rPr>
              <a:t>g</a:t>
            </a:r>
            <a:r>
              <a:rPr lang="zh-CN" altLang="en-US" sz="2000" b="0" i="0" dirty="0">
                <a:effectLst/>
                <a:latin typeface="-apple-system"/>
              </a:rPr>
              <a:t>一共有</a:t>
            </a:r>
            <a:r>
              <a:rPr lang="en-US" altLang="zh-CN" sz="2000" b="0" i="0" dirty="0">
                <a:effectLst/>
                <a:latin typeface="-apple-system"/>
              </a:rPr>
              <a:t>3</a:t>
            </a:r>
            <a:r>
              <a:rPr lang="zh-CN" altLang="en-US" sz="2000" b="0" i="0" dirty="0">
                <a:effectLst/>
                <a:latin typeface="-apple-system"/>
              </a:rPr>
              <a:t>中方式</a:t>
            </a:r>
            <a:r>
              <a:rPr lang="en-US" altLang="zh-CN" sz="2000" b="0" i="0" dirty="0">
                <a:effectLst/>
                <a:latin typeface="-apple-system"/>
              </a:rPr>
              <a:t>,</a:t>
            </a:r>
            <a:r>
              <a:rPr lang="zh-CN" altLang="en-US" sz="2000" b="0" i="0" dirty="0">
                <a:effectLst/>
                <a:latin typeface="-apple-system"/>
              </a:rPr>
              <a:t>这三种方式</a:t>
            </a:r>
            <a:r>
              <a:rPr lang="en-US" altLang="zh-CN" sz="2000" b="0" i="0" dirty="0">
                <a:effectLst/>
                <a:latin typeface="-apple-system"/>
              </a:rPr>
              <a:t>:</a:t>
            </a:r>
            <a:r>
              <a:rPr lang="zh-CN" altLang="en-US" sz="2000" b="0" i="0" dirty="0">
                <a:effectLst/>
                <a:latin typeface="-apple-system"/>
              </a:rPr>
              <a:t>这三个轨迹的回报分别是</a:t>
            </a:r>
            <a:r>
              <a:rPr lang="en-US" altLang="zh-CN" sz="2000" b="0" i="0" dirty="0">
                <a:effectLst/>
                <a:latin typeface="-apple-system"/>
              </a:rPr>
              <a:t>6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>
                <a:effectLst/>
                <a:latin typeface="-apple-system"/>
              </a:rPr>
              <a:t>10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>
                <a:effectLst/>
                <a:latin typeface="-apple-system"/>
              </a:rPr>
              <a:t>6</a:t>
            </a:r>
            <a:endParaRPr lang="en-CN" sz="2000" dirty="0"/>
          </a:p>
        </p:txBody>
      </p:sp>
      <p:sp>
        <p:nvSpPr>
          <p:cNvPr id="23" name="文本框 41">
            <a:extLst>
              <a:ext uri="{FF2B5EF4-FFF2-40B4-BE49-F238E27FC236}">
                <a16:creationId xmlns:a16="http://schemas.microsoft.com/office/drawing/2014/main" id="{B09AD792-C569-F1D3-9EB9-D1373D5C1689}"/>
              </a:ext>
            </a:extLst>
          </p:cNvPr>
          <p:cNvSpPr txBox="1"/>
          <p:nvPr/>
        </p:nvSpPr>
        <p:spPr>
          <a:xfrm>
            <a:off x="6367592" y="5865117"/>
            <a:ext cx="5544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CN" sz="2200" b="1" dirty="0">
                <a:solidFill>
                  <a:schemeClr val="accent1"/>
                </a:solidFill>
                <a:latin typeface="+mn-ea"/>
              </a:rPr>
              <a:t>更多</a:t>
            </a:r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情况下模型未知</a:t>
            </a:r>
            <a:endParaRPr lang="en-US" altLang="zh-CN" sz="22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1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6" grpId="0"/>
      <p:bldP spid="18" grpId="0"/>
      <p:bldP spid="20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9">
            <a:extLst>
              <a:ext uri="{FF2B5EF4-FFF2-40B4-BE49-F238E27FC236}">
                <a16:creationId xmlns:a16="http://schemas.microsoft.com/office/drawing/2014/main" id="{BAA87528-39E8-D89D-63C2-AE68931258BF}"/>
              </a:ext>
            </a:extLst>
          </p:cNvPr>
          <p:cNvSpPr txBox="1"/>
          <p:nvPr/>
        </p:nvSpPr>
        <p:spPr>
          <a:xfrm>
            <a:off x="974427" y="1332167"/>
            <a:ext cx="10528460" cy="369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</a:t>
            </a:r>
            <a:r>
              <a:rPr lang="zh-CN" altLang="en-US" sz="3200" spc="-10" dirty="0">
                <a:solidFill>
                  <a:srgbClr val="0070C0"/>
                </a:solidFill>
                <a:latin typeface="+mn-ea"/>
              </a:rPr>
              <a:t>测试</a:t>
            </a:r>
            <a:r>
              <a:rPr lang="zh-CN" altLang="en-US" sz="3200" spc="-10" dirty="0">
                <a:latin typeface="+mn-ea"/>
              </a:rPr>
              <a:t>：</a:t>
            </a:r>
            <a:r>
              <a:rPr lang="zh-CN" altLang="en-US" sz="3200" b="1" i="0" dirty="0">
                <a:effectLst/>
                <a:latin typeface="Söhne"/>
              </a:rPr>
              <a:t>在策略评价中，什么是状态值函数（</a:t>
            </a:r>
            <a:r>
              <a:rPr lang="en-US" sz="3200" b="1" i="0" dirty="0">
                <a:effectLst/>
                <a:latin typeface="Söhne"/>
              </a:rPr>
              <a:t>V</a:t>
            </a:r>
            <a:r>
              <a:rPr lang="zh-CN" altLang="en-US" sz="3200" b="1" i="0" dirty="0">
                <a:effectLst/>
                <a:latin typeface="Söhne"/>
              </a:rPr>
              <a:t>函数）？</a:t>
            </a:r>
            <a:r>
              <a:rPr lang="zh-CN" alt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>
                <a:effectLst/>
                <a:latin typeface="Söhne"/>
              </a:rPr>
              <a:t>a. </a:t>
            </a:r>
            <a:r>
              <a:rPr lang="zh-CN" altLang="en-US" sz="3200" b="0" i="0" dirty="0">
                <a:effectLst/>
                <a:latin typeface="Söhne"/>
              </a:rPr>
              <a:t>从状态开始执行给定</a:t>
            </a:r>
            <a:r>
              <a:rPr lang="zh-CN" altLang="en-US" sz="3200" b="0" i="0">
                <a:effectLst/>
                <a:latin typeface="Söhne"/>
              </a:rPr>
              <a:t>策略的期望累积</a:t>
            </a:r>
            <a:r>
              <a:rPr lang="zh-CN" altLang="en-US" sz="3200" b="0" i="0" dirty="0">
                <a:effectLst/>
                <a:latin typeface="Söhne"/>
              </a:rPr>
              <a:t>奖励 </a:t>
            </a:r>
            <a:endParaRPr lang="en-US" altLang="zh-CN" sz="3200" b="0" i="0" dirty="0"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zh-CN" altLang="en-US" sz="3200" b="0" i="0" dirty="0">
                <a:effectLst/>
                <a:latin typeface="Söhne"/>
              </a:rPr>
              <a:t>    </a:t>
            </a:r>
            <a:r>
              <a:rPr lang="en-US" sz="3200" b="0" i="0" dirty="0">
                <a:effectLst/>
                <a:latin typeface="Söhne"/>
              </a:rPr>
              <a:t>b. </a:t>
            </a:r>
            <a:r>
              <a:rPr lang="zh-CN" altLang="en-US" sz="3200" b="0" i="0" dirty="0">
                <a:effectLst/>
                <a:latin typeface="Söhne"/>
              </a:rPr>
              <a:t>在给定策略下，从状态开始的单步奖励 </a:t>
            </a:r>
            <a:endParaRPr lang="en-US" altLang="zh-CN" sz="3200" b="0" i="0" dirty="0"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zh-CN" altLang="en-US" sz="3200" b="0" i="0" dirty="0">
                <a:effectLst/>
                <a:latin typeface="Söhne"/>
              </a:rPr>
              <a:t>    </a:t>
            </a:r>
            <a:r>
              <a:rPr lang="en-US" sz="3200" b="0" i="0" dirty="0">
                <a:effectLst/>
                <a:latin typeface="Söhne"/>
              </a:rPr>
              <a:t>c. </a:t>
            </a:r>
            <a:r>
              <a:rPr lang="zh-CN" altLang="en-US" sz="3200" b="0" i="0" dirty="0">
                <a:effectLst/>
                <a:latin typeface="Söhne"/>
              </a:rPr>
              <a:t>从任何状态开始执行给定策略的预期累积奖励 </a:t>
            </a:r>
            <a:endParaRPr lang="en-US" altLang="zh-CN" sz="3200" b="0" i="0" dirty="0"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zh-CN" altLang="en-US" sz="3200" b="0" i="0" dirty="0">
                <a:effectLst/>
                <a:latin typeface="Söhne"/>
              </a:rPr>
              <a:t>    </a:t>
            </a:r>
            <a:r>
              <a:rPr lang="en-US" sz="3200" b="0" i="0" dirty="0">
                <a:effectLst/>
                <a:latin typeface="Söhne"/>
              </a:rPr>
              <a:t>d. </a:t>
            </a:r>
            <a:r>
              <a:rPr lang="zh-CN" altLang="en-US" sz="3200" b="0" i="0" dirty="0">
                <a:effectLst/>
                <a:latin typeface="Söhne"/>
              </a:rPr>
              <a:t>从任何状态开始执行给定策略的单步奖励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0" name="Text Box 314">
            <a:extLst>
              <a:ext uri="{FF2B5EF4-FFF2-40B4-BE49-F238E27FC236}">
                <a16:creationId xmlns:a16="http://schemas.microsoft.com/office/drawing/2014/main" id="{53CC667E-4025-70B0-7661-B0AA25054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27" y="2094181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57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1.2</a:t>
            </a:r>
            <a:r>
              <a:rPr lang="zh-CN" altLang="en-US" sz="4000" dirty="0"/>
              <a:t>、强化学习术语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1B0DD5-9285-4B41-B789-1A89C32D174D}"/>
              </a:ext>
            </a:extLst>
          </p:cNvPr>
          <p:cNvSpPr txBox="1"/>
          <p:nvPr/>
        </p:nvSpPr>
        <p:spPr>
          <a:xfrm>
            <a:off x="714475" y="973263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状态（</a:t>
            </a:r>
            <a:r>
              <a:rPr lang="en-US" altLang="zh-CN" sz="3200" spc="-10" dirty="0">
                <a:latin typeface="+mn-ea"/>
              </a:rPr>
              <a:t>state</a:t>
            </a:r>
            <a:r>
              <a:rPr lang="zh-CN" altLang="en-US" sz="3200" spc="-10" dirty="0">
                <a:latin typeface="+mn-ea"/>
              </a:rPr>
              <a:t>）</a:t>
            </a:r>
            <a:r>
              <a:rPr lang="en-US" altLang="zh-CN" sz="3200" spc="-10" dirty="0">
                <a:latin typeface="+mn-ea"/>
              </a:rPr>
              <a:t> </a:t>
            </a:r>
            <a:r>
              <a:rPr lang="zh-CN" altLang="en-US" sz="3200" spc="-10" dirty="0">
                <a:latin typeface="+mn-ea"/>
              </a:rPr>
              <a:t>和 行动（</a:t>
            </a:r>
            <a:r>
              <a:rPr lang="en-US" altLang="zh-CN" sz="3200" spc="-10" dirty="0">
                <a:latin typeface="+mn-ea"/>
              </a:rPr>
              <a:t>action</a:t>
            </a:r>
            <a:r>
              <a:rPr lang="zh-CN" altLang="en-US" sz="3200" spc="-10" dirty="0">
                <a:latin typeface="+mn-ea"/>
              </a:rPr>
              <a:t>）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C442BF-4494-429A-ACF7-672E1DE6C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95" y="2165688"/>
            <a:ext cx="4384086" cy="2915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15287F-3F6E-4B7B-85C7-A0171BE51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737" y="2194785"/>
            <a:ext cx="4867275" cy="28860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1FAF3D3-E98B-4053-AABE-0E7BDC233EBC}"/>
              </a:ext>
            </a:extLst>
          </p:cNvPr>
          <p:cNvSpPr/>
          <p:nvPr/>
        </p:nvSpPr>
        <p:spPr>
          <a:xfrm>
            <a:off x="1081048" y="5239988"/>
            <a:ext cx="40225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-10" dirty="0">
                <a:solidFill>
                  <a:srgbClr val="FF0000"/>
                </a:solidFill>
                <a:latin typeface="+mn-ea"/>
              </a:rPr>
              <a:t>状态</a:t>
            </a:r>
            <a:r>
              <a:rPr lang="zh-CN" altLang="en-US" sz="2000" spc="-10" dirty="0">
                <a:latin typeface="+mn-ea"/>
              </a:rPr>
              <a:t>：</a:t>
            </a:r>
            <a:r>
              <a:rPr lang="zh-CN" altLang="en-US" sz="2000" b="1" spc="-10" dirty="0">
                <a:solidFill>
                  <a:schemeClr val="accent1"/>
                </a:solidFill>
                <a:latin typeface="+mn-ea"/>
              </a:rPr>
              <a:t>智能体</a:t>
            </a:r>
            <a:r>
              <a:rPr lang="zh-CN" altLang="en-US" sz="2000" spc="-10" dirty="0">
                <a:latin typeface="+mn-ea"/>
              </a:rPr>
              <a:t>从</a:t>
            </a:r>
            <a:r>
              <a:rPr lang="zh-CN" altLang="en-US" sz="2000" b="1" spc="-10" dirty="0">
                <a:solidFill>
                  <a:schemeClr val="accent1"/>
                </a:solidFill>
                <a:latin typeface="+mn-ea"/>
              </a:rPr>
              <a:t>环境</a:t>
            </a:r>
            <a:r>
              <a:rPr lang="zh-CN" altLang="en-US" sz="2000" spc="-10" dirty="0">
                <a:latin typeface="+mn-ea"/>
              </a:rPr>
              <a:t>中获取的信息</a:t>
            </a:r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86FA33-F9A9-4CD3-84B8-DFC918AEF791}"/>
              </a:ext>
            </a:extLst>
          </p:cNvPr>
          <p:cNvSpPr/>
          <p:nvPr/>
        </p:nvSpPr>
        <p:spPr>
          <a:xfrm>
            <a:off x="6975030" y="5239988"/>
            <a:ext cx="40225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-10" dirty="0">
                <a:solidFill>
                  <a:srgbClr val="FF0000"/>
                </a:solidFill>
                <a:latin typeface="+mn-ea"/>
              </a:rPr>
              <a:t>行动</a:t>
            </a:r>
            <a:r>
              <a:rPr lang="zh-CN" altLang="en-US" sz="2000" spc="-10" dirty="0">
                <a:latin typeface="+mn-ea"/>
              </a:rPr>
              <a:t>：智能体的行为表征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09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折扣回报（即未来累计折扣奖励）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/>
              <p:nvPr/>
            </p:nvSpPr>
            <p:spPr>
              <a:xfrm>
                <a:off x="1072516" y="1505423"/>
                <a:ext cx="10415169" cy="65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908CB-34D8-4765-8D6D-8F1AB6B4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" y="1505423"/>
                <a:ext cx="10415169" cy="658578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D22256B-E9D9-4296-9841-004E71E7A29A}"/>
                  </a:ext>
                </a:extLst>
              </p:cNvPr>
              <p:cNvSpPr/>
              <p:nvPr/>
            </p:nvSpPr>
            <p:spPr>
              <a:xfrm>
                <a:off x="962035" y="3167390"/>
                <a:ext cx="10733404" cy="1954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回报依赖于状态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 …,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和行动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…, 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行动是随机的：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                     (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策略函数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状态是随机的：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′|</m:t>
                    </m:r>
                    <m:r>
                      <a:rPr lang="en-US" altLang="zh-CN" sz="28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  (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状态转移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D22256B-E9D9-4296-9841-004E71E7A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35" y="3167390"/>
                <a:ext cx="10733404" cy="1954446"/>
              </a:xfrm>
              <a:prstGeom prst="rect">
                <a:avLst/>
              </a:prstGeom>
              <a:blipFill>
                <a:blip r:embed="rId4"/>
                <a:stretch>
                  <a:fillRect l="-945" b="-83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FB78D7E6-815E-4454-A9DA-5ED5B0BC4C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57440" y="2703464"/>
            <a:ext cx="1078928" cy="1"/>
          </a:xfrm>
          <a:prstGeom prst="curvedConnector3">
            <a:avLst/>
          </a:prstGeom>
          <a:ln w="31750">
            <a:solidFill>
              <a:srgbClr val="1C20B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E2DD0636-70B4-B241-6179-5A872448D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 </a:t>
            </a:r>
            <a:r>
              <a:rPr lang="zh-CN" altLang="en-US" sz="4000" dirty="0"/>
              <a:t>基于价值的强化学习</a:t>
            </a:r>
          </a:p>
        </p:txBody>
      </p:sp>
    </p:spTree>
    <p:extLst>
      <p:ext uri="{BB962C8B-B14F-4D97-AF65-F5344CB8AC3E}">
        <p14:creationId xmlns:p14="http://schemas.microsoft.com/office/powerpoint/2010/main" val="2481511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 </a:t>
            </a:r>
            <a:r>
              <a:rPr lang="zh-CN" altLang="en-US" sz="4000" dirty="0"/>
              <a:t>基于价值的强化学习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719F06-30EC-407D-A2E0-477FC70A7383}"/>
                  </a:ext>
                </a:extLst>
              </p:cNvPr>
              <p:cNvSpPr txBox="1"/>
              <p:nvPr/>
            </p:nvSpPr>
            <p:spPr>
              <a:xfrm>
                <a:off x="714475" y="872236"/>
                <a:ext cx="11228525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行动价值函数 </a:t>
                </a:r>
                <a14:m>
                  <m:oMath xmlns:m="http://schemas.openxmlformats.org/officeDocument/2006/math"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719F06-30EC-407D-A2E0-477FC70A7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872236"/>
                <a:ext cx="11228525" cy="633187"/>
              </a:xfrm>
              <a:prstGeom prst="rect">
                <a:avLst/>
              </a:prstGeom>
              <a:blipFill>
                <a:blip r:embed="rId3"/>
                <a:stretch>
                  <a:fillRect l="-1194" t="-4808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3681863-5589-4913-AD29-C94D9E0B0E25}"/>
                  </a:ext>
                </a:extLst>
              </p:cNvPr>
              <p:cNvSpPr/>
              <p:nvPr/>
            </p:nvSpPr>
            <p:spPr>
              <a:xfrm>
                <a:off x="2963490" y="1685359"/>
                <a:ext cx="55207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zh-CN" sz="2800" spc="-1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]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3681863-5589-4913-AD29-C94D9E0B0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90" y="1685359"/>
                <a:ext cx="5520742" cy="523220"/>
              </a:xfrm>
              <a:prstGeom prst="rect">
                <a:avLst/>
              </a:prstGeom>
              <a:blipFill>
                <a:blip r:embed="rId4"/>
                <a:stretch>
                  <a:fillRect t="-11628" r="-1214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BEED2C1-3E2E-46D8-8D79-157A0358DF63}"/>
              </a:ext>
            </a:extLst>
          </p:cNvPr>
          <p:cNvSpPr/>
          <p:nvPr/>
        </p:nvSpPr>
        <p:spPr>
          <a:xfrm>
            <a:off x="846456" y="2388515"/>
            <a:ext cx="7972424" cy="57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定义：最优行动价值函数</a:t>
            </a:r>
            <a:endParaRPr lang="en-US" altLang="zh-CN" sz="2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E6A2CB7-BAA6-468E-9172-1C95C419DCEC}"/>
                  </a:ext>
                </a:extLst>
              </p:cNvPr>
              <p:cNvSpPr/>
              <p:nvPr/>
            </p:nvSpPr>
            <p:spPr>
              <a:xfrm>
                <a:off x="3122978" y="3167390"/>
                <a:ext cx="4378699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pc="-1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1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800" b="0" i="1" spc="-1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8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spc="-10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i="1" spc="-10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 spc="-1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spc="-1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 spc="-1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pc="-1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 spc="-1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 spc="-1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pc="-1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8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8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zh-CN" altLang="en-US" sz="28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spc="-10">
                                      <a:solidFill>
                                        <a:srgbClr val="70AD47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800" i="1" spc="-10">
                                      <a:solidFill>
                                        <a:srgbClr val="70AD47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8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 spc="-1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spc="-1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i="1" spc="-1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E6A2CB7-BAA6-468E-9172-1C95C419D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978" y="3167390"/>
                <a:ext cx="4378699" cy="656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0563E2-6200-4D77-9839-38AD5172297C}"/>
                  </a:ext>
                </a:extLst>
              </p:cNvPr>
              <p:cNvSpPr/>
              <p:nvPr/>
            </p:nvSpPr>
            <p:spPr>
              <a:xfrm>
                <a:off x="714475" y="4138816"/>
                <a:ext cx="10980964" cy="13050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无论采用何种策略</a:t>
                </a:r>
                <a14:m>
                  <m:oMath xmlns:m="http://schemas.openxmlformats.org/officeDocument/2006/math">
                    <m:r>
                      <a:rPr lang="en-US" altLang="zh-CN" sz="2800" b="0" i="0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80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在状态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下采取行动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的结果不可能优于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0563E2-6200-4D77-9839-38AD51722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4138816"/>
                <a:ext cx="10980964" cy="1305037"/>
              </a:xfrm>
              <a:prstGeom prst="rect">
                <a:avLst/>
              </a:prstGeom>
              <a:blipFill>
                <a:blip r:embed="rId6"/>
                <a:stretch>
                  <a:fillRect l="-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4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animBg="1"/>
      <p:bldP spid="6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Deep Q-Network(DQN)</a:t>
            </a:r>
            <a:endParaRPr lang="zh-CN" altLang="en-US" sz="4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19F06-30EC-407D-A2E0-477FC70A7383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近似</a:t>
            </a:r>
            <a:r>
              <a:rPr lang="en-US" altLang="zh-CN" sz="3200" spc="-10" dirty="0">
                <a:latin typeface="+mn-ea"/>
              </a:rPr>
              <a:t>Q</a:t>
            </a:r>
            <a:r>
              <a:rPr lang="zh-CN" altLang="en-US" sz="3200" spc="-10" dirty="0">
                <a:latin typeface="+mn-ea"/>
              </a:rPr>
              <a:t>函数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EED2C1-3E2E-46D8-8D79-157A0358DF63}"/>
              </a:ext>
            </a:extLst>
          </p:cNvPr>
          <p:cNvSpPr/>
          <p:nvPr/>
        </p:nvSpPr>
        <p:spPr>
          <a:xfrm>
            <a:off x="1048474" y="1736887"/>
            <a:ext cx="7972424" cy="579321"/>
          </a:xfrm>
          <a:prstGeom prst="rect">
            <a:avLst/>
          </a:prstGeom>
          <a:solidFill>
            <a:srgbClr val="F7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目标</a:t>
            </a:r>
            <a:r>
              <a:rPr lang="zh-CN" altLang="en-US" sz="2800" dirty="0">
                <a:solidFill>
                  <a:schemeClr val="tx1"/>
                </a:solidFill>
              </a:rPr>
              <a:t>：赢得游戏（≈最大化总奖励）</a:t>
            </a:r>
            <a:endParaRPr lang="en-US" altLang="zh-CN" sz="2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F9D9568-9F80-4D44-8806-27E8391DF5EC}"/>
                  </a:ext>
                </a:extLst>
              </p:cNvPr>
              <p:cNvSpPr/>
              <p:nvPr/>
            </p:nvSpPr>
            <p:spPr>
              <a:xfrm>
                <a:off x="1048474" y="2613275"/>
                <a:ext cx="7972424" cy="579321"/>
              </a:xfrm>
              <a:prstGeom prst="rect">
                <a:avLst/>
              </a:prstGeom>
              <a:solidFill>
                <a:srgbClr val="F7FA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</a:rPr>
                  <a:t>问题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：若已知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pc="-10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</a:rPr>
                  <a:t>，应采取的最优行动是什么？</a:t>
                </a:r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F9D9568-9F80-4D44-8806-27E8391DF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4" y="2613275"/>
                <a:ext cx="7972424" cy="579321"/>
              </a:xfrm>
              <a:prstGeom prst="rect">
                <a:avLst/>
              </a:prstGeom>
              <a:blipFill>
                <a:blip r:embed="rId3"/>
                <a:stretch>
                  <a:fillRect l="-1606" t="-6316" r="-6040" b="-24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1FD2AC0-BD95-4815-9152-7594FEE42987}"/>
                  </a:ext>
                </a:extLst>
              </p:cNvPr>
              <p:cNvSpPr txBox="1"/>
              <p:nvPr/>
            </p:nvSpPr>
            <p:spPr>
              <a:xfrm>
                <a:off x="1048474" y="3346282"/>
                <a:ext cx="9459105" cy="663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显而易见，最优行动是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8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zh-CN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1FD2AC0-BD95-4815-9152-7594FEE42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4" y="3346282"/>
                <a:ext cx="9459105" cy="663515"/>
              </a:xfrm>
              <a:prstGeom prst="rect">
                <a:avLst/>
              </a:prstGeom>
              <a:blipFill>
                <a:blip r:embed="rId4"/>
                <a:stretch>
                  <a:fillRect l="-1160" t="-10092" b="-3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ACD01F-561F-41AD-BF93-AEFE5B317BFB}"/>
                  </a:ext>
                </a:extLst>
              </p:cNvPr>
              <p:cNvSpPr txBox="1"/>
              <p:nvPr/>
            </p:nvSpPr>
            <p:spPr>
              <a:xfrm>
                <a:off x="7351531" y="1026801"/>
                <a:ext cx="4650206" cy="119968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4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是用来评判智能体当处于状态 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400" dirty="0"/>
                  <a:t> 时选择行动 </a:t>
                </a:r>
                <a14:m>
                  <m:oMath xmlns:m="http://schemas.openxmlformats.org/officeDocument/2006/math">
                    <m:r>
                      <a:rPr lang="en-US" altLang="zh-CN" sz="24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 有多好的指标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ACD01F-561F-41AD-BF93-AEFE5B317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31" y="1026801"/>
                <a:ext cx="4650206" cy="1199687"/>
              </a:xfrm>
              <a:prstGeom prst="rect">
                <a:avLst/>
              </a:prstGeom>
              <a:blipFill>
                <a:blip r:embed="rId5"/>
                <a:stretch>
                  <a:fillRect l="-916" b="-9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连接符: 曲线 5">
            <a:extLst>
              <a:ext uri="{FF2B5EF4-FFF2-40B4-BE49-F238E27FC236}">
                <a16:creationId xmlns:a16="http://schemas.microsoft.com/office/drawing/2014/main" id="{27FE091A-F1EB-4EF4-B34A-83698327E1D8}"/>
              </a:ext>
            </a:extLst>
          </p:cNvPr>
          <p:cNvCxnSpPr>
            <a:cxnSpLocks/>
          </p:cNvCxnSpPr>
          <p:nvPr/>
        </p:nvCxnSpPr>
        <p:spPr>
          <a:xfrm rot="5400000">
            <a:off x="6571915" y="2506100"/>
            <a:ext cx="1845799" cy="12700"/>
          </a:xfrm>
          <a:prstGeom prst="curvedConnector3">
            <a:avLst/>
          </a:prstGeom>
          <a:ln w="31750">
            <a:solidFill>
              <a:srgbClr val="1C20B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8AFF5AE-8DDE-4772-8253-095D38591039}"/>
                  </a:ext>
                </a:extLst>
              </p:cNvPr>
              <p:cNvSpPr/>
              <p:nvPr/>
            </p:nvSpPr>
            <p:spPr>
              <a:xfrm>
                <a:off x="1048474" y="4013272"/>
                <a:ext cx="7972424" cy="579321"/>
              </a:xfrm>
              <a:prstGeom prst="rect">
                <a:avLst/>
              </a:prstGeom>
              <a:solidFill>
                <a:srgbClr val="F7FA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</a:rPr>
                  <a:t>挑战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pc="-10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</a:rPr>
                  <a:t>是未知的</a:t>
                </a:r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8AFF5AE-8DDE-4772-8253-095D38591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4" y="4013272"/>
                <a:ext cx="7972424" cy="579321"/>
              </a:xfrm>
              <a:prstGeom prst="rect">
                <a:avLst/>
              </a:prstGeom>
              <a:blipFill>
                <a:blip r:embed="rId6"/>
                <a:stretch>
                  <a:fillRect l="-1606" t="-5263" b="-24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34F8BEC-02DF-4C4F-8CE3-845DE1B32E0A}"/>
                  </a:ext>
                </a:extLst>
              </p:cNvPr>
              <p:cNvSpPr txBox="1"/>
              <p:nvPr/>
            </p:nvSpPr>
            <p:spPr>
              <a:xfrm>
                <a:off x="1048474" y="4708113"/>
                <a:ext cx="9459105" cy="1093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解决方案：</a:t>
                </a:r>
                <a:r>
                  <a:rPr lang="en-US" altLang="zh-CN" sz="2800" dirty="0">
                    <a:latin typeface="+mn-ea"/>
                  </a:rPr>
                  <a:t>Deep Q-Network(DQN)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使用神经网络</a:t>
                </a:r>
                <a14:m>
                  <m:oMath xmlns:m="http://schemas.openxmlformats.org/officeDocument/2006/math">
                    <m:r>
                      <a:rPr lang="en-US" altLang="zh-CN" sz="2800" b="0" i="0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800" b="1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+mn-ea"/>
                  </a:rPr>
                  <a:t> 近似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CN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34F8BEC-02DF-4C4F-8CE3-845DE1B32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4" y="4708113"/>
                <a:ext cx="9459105" cy="1093441"/>
              </a:xfrm>
              <a:prstGeom prst="rect">
                <a:avLst/>
              </a:prstGeom>
              <a:blipFill>
                <a:blip r:embed="rId7"/>
                <a:stretch>
                  <a:fillRect l="-1160" t="-5556" b="-1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72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/>
      <p:bldP spid="3" grpId="0" animBg="1"/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Deep Q-Network(DQN)</a:t>
            </a:r>
            <a:endParaRPr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FD2AC0-BD95-4815-9152-7594FEE42987}"/>
              </a:ext>
            </a:extLst>
          </p:cNvPr>
          <p:cNvSpPr txBox="1"/>
          <p:nvPr/>
        </p:nvSpPr>
        <p:spPr>
          <a:xfrm>
            <a:off x="703700" y="1029055"/>
            <a:ext cx="9459105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n-ea"/>
              </a:rPr>
              <a:t>Input shape</a:t>
            </a:r>
            <a:r>
              <a:rPr lang="zh-CN" altLang="en-US" sz="2800" dirty="0">
                <a:latin typeface="+mn-ea"/>
              </a:rPr>
              <a:t>：屏幕截图大小</a:t>
            </a:r>
            <a:endParaRPr lang="en-US" altLang="zh-CN" sz="28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n-ea"/>
              </a:rPr>
              <a:t>Output shape</a:t>
            </a:r>
            <a:r>
              <a:rPr lang="zh-CN" altLang="en-US" sz="2800" dirty="0">
                <a:latin typeface="+mn-ea"/>
              </a:rPr>
              <a:t>：行动空间维度</a:t>
            </a:r>
            <a:endParaRPr lang="en-US" altLang="zh-CN" sz="2800" dirty="0">
              <a:latin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D614E4-AE93-44F2-BFD9-58704147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00" y="2397899"/>
            <a:ext cx="10522608" cy="29994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C046A2-16B8-4165-BD7E-D956CF7936FB}"/>
              </a:ext>
            </a:extLst>
          </p:cNvPr>
          <p:cNvSpPr txBox="1"/>
          <p:nvPr/>
        </p:nvSpPr>
        <p:spPr>
          <a:xfrm>
            <a:off x="10351450" y="2928149"/>
            <a:ext cx="11368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=2000</a:t>
            </a:r>
          </a:p>
          <a:p>
            <a:pPr algn="l"/>
            <a:endParaRPr lang="en-US" altLang="zh-CN" sz="2400" dirty="0">
              <a:latin typeface="+mn-ea"/>
            </a:endParaRPr>
          </a:p>
          <a:p>
            <a:pPr algn="l"/>
            <a:r>
              <a:rPr lang="en-US" altLang="zh-CN" sz="2400" dirty="0">
                <a:latin typeface="+mn-ea"/>
              </a:rPr>
              <a:t>=1000</a:t>
            </a:r>
          </a:p>
          <a:p>
            <a:pPr algn="l"/>
            <a:endParaRPr lang="en-US" altLang="zh-CN" sz="2400" dirty="0">
              <a:latin typeface="+mn-ea"/>
            </a:endParaRPr>
          </a:p>
          <a:p>
            <a:pPr algn="l"/>
            <a:r>
              <a:rPr lang="en-US" altLang="zh-CN" sz="2400" dirty="0">
                <a:latin typeface="+mn-ea"/>
              </a:rPr>
              <a:t>=3000</a:t>
            </a:r>
            <a:endParaRPr lang="zh-CN" altLang="en-US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D806D4-03F9-438E-BA6B-6BB5EFB16BA1}"/>
                  </a:ext>
                </a:extLst>
              </p:cNvPr>
              <p:cNvSpPr/>
              <p:nvPr/>
            </p:nvSpPr>
            <p:spPr>
              <a:xfrm>
                <a:off x="1198375" y="5539284"/>
                <a:ext cx="7972424" cy="579321"/>
              </a:xfrm>
              <a:prstGeom prst="rect">
                <a:avLst/>
              </a:prstGeom>
              <a:solidFill>
                <a:srgbClr val="F7FA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</a:rPr>
                  <a:t>问题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</a:rPr>
                  <a:t>预测，应该采取什么行动？</a:t>
                </a:r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D806D4-03F9-438E-BA6B-6BB5EFB16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75" y="5539284"/>
                <a:ext cx="7972424" cy="579321"/>
              </a:xfrm>
              <a:prstGeom prst="rect">
                <a:avLst/>
              </a:prstGeom>
              <a:blipFill>
                <a:blip r:embed="rId4"/>
                <a:stretch>
                  <a:fillRect l="-1607" t="-6316" b="-24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0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Deep Q-Network(DQN)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8F3D6-EA60-46D2-967B-D3999367FE48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应用</a:t>
            </a:r>
            <a:r>
              <a:rPr lang="en-US" altLang="zh-CN" sz="3200" spc="-10" dirty="0">
                <a:latin typeface="+mn-ea"/>
              </a:rPr>
              <a:t>DQN</a:t>
            </a:r>
            <a:r>
              <a:rPr lang="zh-CN" altLang="en-US" sz="3200" spc="-10" dirty="0">
                <a:latin typeface="+mn-ea"/>
              </a:rPr>
              <a:t>到打游戏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6B3B61F-E504-43B2-BD0B-212B43C0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6" y="1503870"/>
            <a:ext cx="11997968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24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Deep Q-Network(DQN)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8F3D6-EA60-46D2-967B-D3999367FE48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应用</a:t>
            </a:r>
            <a:r>
              <a:rPr lang="en-US" altLang="zh-CN" sz="3200" spc="-10" dirty="0">
                <a:latin typeface="+mn-ea"/>
              </a:rPr>
              <a:t>DQN</a:t>
            </a:r>
            <a:r>
              <a:rPr lang="zh-CN" altLang="en-US" sz="3200" spc="-10" dirty="0">
                <a:latin typeface="+mn-ea"/>
              </a:rPr>
              <a:t>到打游戏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8C73D26-9A1B-40E8-A4F1-22B8ED7C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6" y="1503871"/>
            <a:ext cx="11997968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21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Deep Q-Network(DQN)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8F3D6-EA60-46D2-967B-D3999367FE48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应用</a:t>
            </a:r>
            <a:r>
              <a:rPr lang="en-US" altLang="zh-CN" sz="3200" spc="-10" dirty="0">
                <a:latin typeface="+mn-ea"/>
              </a:rPr>
              <a:t>DQN</a:t>
            </a:r>
            <a:r>
              <a:rPr lang="zh-CN" altLang="en-US" sz="3200" spc="-10" dirty="0">
                <a:latin typeface="+mn-ea"/>
              </a:rPr>
              <a:t>到打游戏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1AADB1F-7797-4770-9C51-04BA263B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6" y="1503872"/>
            <a:ext cx="11997968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21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Deep Q-Network(DQN)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8F3D6-EA60-46D2-967B-D3999367FE48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应用</a:t>
            </a:r>
            <a:r>
              <a:rPr lang="en-US" altLang="zh-CN" sz="3200" spc="-10" dirty="0">
                <a:latin typeface="+mn-ea"/>
              </a:rPr>
              <a:t>DQN</a:t>
            </a:r>
            <a:r>
              <a:rPr lang="zh-CN" altLang="en-US" sz="3200" spc="-10" dirty="0">
                <a:latin typeface="+mn-ea"/>
              </a:rPr>
              <a:t>到打游戏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44B323-B77A-45BA-A0E8-E3F4015A3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6" y="1503872"/>
            <a:ext cx="11997968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8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Deep Q-Network(DQN)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8F3D6-EA60-46D2-967B-D3999367FE48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应用</a:t>
            </a:r>
            <a:r>
              <a:rPr lang="en-US" altLang="zh-CN" sz="3200" spc="-10" dirty="0">
                <a:latin typeface="+mn-ea"/>
              </a:rPr>
              <a:t>DQN</a:t>
            </a:r>
            <a:r>
              <a:rPr lang="zh-CN" altLang="en-US" sz="3200" spc="-10" dirty="0">
                <a:latin typeface="+mn-ea"/>
              </a:rPr>
              <a:t>到打游戏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AF312A-E0CB-4F1A-8C34-F725CD007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6" y="1505423"/>
            <a:ext cx="11997968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0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825191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Deep Q-Network(DQN)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8F3D6-EA60-46D2-967B-D3999367FE48}"/>
              </a:ext>
            </a:extLst>
          </p:cNvPr>
          <p:cNvSpPr txBox="1"/>
          <p:nvPr/>
        </p:nvSpPr>
        <p:spPr>
          <a:xfrm>
            <a:off x="714475" y="872236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应用</a:t>
            </a:r>
            <a:r>
              <a:rPr lang="en-US" altLang="zh-CN" sz="3200" spc="-10" dirty="0">
                <a:latin typeface="+mn-ea"/>
              </a:rPr>
              <a:t>DQN</a:t>
            </a:r>
            <a:r>
              <a:rPr lang="zh-CN" altLang="en-US" sz="3200" spc="-10" dirty="0">
                <a:latin typeface="+mn-ea"/>
              </a:rPr>
              <a:t>到打游戏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FB2F93-0673-4AEF-BE2C-9B3268A4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6" y="1505423"/>
            <a:ext cx="11997128" cy="44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1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1.2</a:t>
            </a:r>
            <a:r>
              <a:rPr lang="zh-CN" altLang="en-US" sz="4000" dirty="0"/>
              <a:t>、强化学习术语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1B0DD5-9285-4B41-B789-1A89C32D174D}"/>
              </a:ext>
            </a:extLst>
          </p:cNvPr>
          <p:cNvSpPr txBox="1"/>
          <p:nvPr/>
        </p:nvSpPr>
        <p:spPr>
          <a:xfrm>
            <a:off x="714475" y="973263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策略（</a:t>
            </a:r>
            <a:r>
              <a:rPr lang="en-US" altLang="zh-CN" sz="3200" spc="-10" dirty="0">
                <a:latin typeface="+mn-ea"/>
              </a:rPr>
              <a:t>policy</a:t>
            </a:r>
            <a:r>
              <a:rPr lang="zh-CN" altLang="en-US" sz="3200" spc="-10" dirty="0">
                <a:latin typeface="+mn-ea"/>
              </a:rPr>
              <a:t>）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FAF3D3-E98B-4053-AABE-0E7BDC233EBC}"/>
              </a:ext>
            </a:extLst>
          </p:cNvPr>
          <p:cNvSpPr/>
          <p:nvPr/>
        </p:nvSpPr>
        <p:spPr>
          <a:xfrm>
            <a:off x="400565" y="5283051"/>
            <a:ext cx="52453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-10" dirty="0">
                <a:latin typeface="+mn-ea"/>
              </a:rPr>
              <a:t>策略：智能体根据状态进行下一步行动的函数。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6E824D-A10A-49D3-858E-0257ED7FA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77" y="1865881"/>
            <a:ext cx="4762500" cy="31146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58C61B-D739-4521-B16D-6CB69D2D6E8A}"/>
              </a:ext>
            </a:extLst>
          </p:cNvPr>
          <p:cNvSpPr/>
          <p:nvPr/>
        </p:nvSpPr>
        <p:spPr>
          <a:xfrm>
            <a:off x="5596679" y="1865881"/>
            <a:ext cx="6096000" cy="12108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在每个时间步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(timestep)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，智能体在当前状态根据观察来确定下一步的行动，因此状态和行动之间存在映射关系，这种关系就是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策略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，用 𝜋 表示：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C0F5D0-AFB9-4E02-B1E0-3FC7A33E37DD}"/>
              </a:ext>
            </a:extLst>
          </p:cNvPr>
          <p:cNvSpPr/>
          <p:nvPr/>
        </p:nvSpPr>
        <p:spPr>
          <a:xfrm>
            <a:off x="6953337" y="3336156"/>
            <a:ext cx="338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𝑠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↦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[0,1]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818C4B-1F26-4973-A1E4-E1020571744A}"/>
              </a:ext>
            </a:extLst>
          </p:cNvPr>
          <p:cNvSpPr/>
          <p:nvPr/>
        </p:nvSpPr>
        <p:spPr>
          <a:xfrm>
            <a:off x="6723374" y="4165344"/>
            <a:ext cx="3786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𝑎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𝑠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P(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𝐴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𝑆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𝑠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26">
                <a:extLst>
                  <a:ext uri="{FF2B5EF4-FFF2-40B4-BE49-F238E27FC236}">
                    <a16:creationId xmlns:a16="http://schemas.microsoft.com/office/drawing/2014/main" id="{7BB357D3-C0C4-3662-2568-04DA34F8A8D5}"/>
                  </a:ext>
                </a:extLst>
              </p:cNvPr>
              <p:cNvSpPr/>
              <p:nvPr/>
            </p:nvSpPr>
            <p:spPr>
              <a:xfrm>
                <a:off x="6125556" y="5032385"/>
                <a:ext cx="5817444" cy="101566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spc="-10" dirty="0">
                    <a:solidFill>
                      <a:srgbClr val="0070C0"/>
                    </a:solidFill>
                    <a:latin typeface="+mn-ea"/>
                  </a:rPr>
                  <a:t>确定性策略</a:t>
                </a:r>
                <a:r>
                  <a:rPr lang="zh-CN" altLang="en-US" sz="20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sz="2000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b="0" i="0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zh-CN" sz="2000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，即状态</a:t>
                </a:r>
                <a:r>
                  <a:rPr lang="en-US" altLang="zh-CN" sz="20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s</a:t>
                </a:r>
                <a:r>
                  <a:rPr lang="zh-CN" altLang="en-US" sz="20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下执行动作</a:t>
                </a:r>
                <a:r>
                  <a:rPr lang="en-US" altLang="zh-CN" sz="20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a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spc="-10" dirty="0">
                    <a:solidFill>
                      <a:srgbClr val="0070C0"/>
                    </a:solidFill>
                    <a:latin typeface="+mn-ea"/>
                  </a:rPr>
                  <a:t>随机性策略</a:t>
                </a:r>
                <a:r>
                  <a:rPr lang="zh-CN" altLang="en-US" sz="20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：</a:t>
                </a:r>
                <a:r>
                  <a:rPr lang="en-US" altLang="zh-CN" sz="2000" kern="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spc="-10" dirty="0">
                    <a:solidFill>
                      <a:srgbClr val="FF0000"/>
                    </a:solidFill>
                    <a:latin typeface="+mn-ea"/>
                  </a:rPr>
                  <a:t>,</a:t>
                </a:r>
                <a:r>
                  <a:rPr lang="zh-CN" altLang="en-US" sz="20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即在状态</a:t>
                </a:r>
                <a:r>
                  <a:rPr lang="en-US" altLang="zh-CN" sz="20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s</a:t>
                </a:r>
                <a:r>
                  <a:rPr lang="zh-CN" altLang="en-US" sz="20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下执行</a:t>
                </a:r>
                <a:r>
                  <a:rPr lang="en-US" altLang="zh-CN" sz="20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a</a:t>
                </a:r>
                <a:r>
                  <a:rPr lang="zh-CN" altLang="en-US" sz="2000" spc="-1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动作的</a:t>
                </a:r>
                <a:r>
                  <a:rPr lang="zh-CN" altLang="en-US" sz="2000" spc="-10" dirty="0">
                    <a:solidFill>
                      <a:srgbClr val="FF0000"/>
                    </a:solidFill>
                    <a:latin typeface="+mn-ea"/>
                  </a:rPr>
                  <a:t>概率</a:t>
                </a:r>
                <a:endParaRPr lang="en-US" altLang="zh-CN" sz="2000" spc="-1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矩形 26">
                <a:extLst>
                  <a:ext uri="{FF2B5EF4-FFF2-40B4-BE49-F238E27FC236}">
                    <a16:creationId xmlns:a16="http://schemas.microsoft.com/office/drawing/2014/main" id="{7BB357D3-C0C4-3662-2568-04DA34F8A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56" y="5032385"/>
                <a:ext cx="5817444" cy="1015663"/>
              </a:xfrm>
              <a:prstGeom prst="rect">
                <a:avLst/>
              </a:prstGeom>
              <a:blipFill>
                <a:blip r:embed="rId4"/>
                <a:stretch>
                  <a:fillRect l="-652" t="-3704" b="-987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4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618500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zh-CN" altLang="en-CN" sz="4000" dirty="0"/>
              <a:t>时序差分学习</a:t>
            </a: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Temporal Difference (TD) Learning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8F3D6-EA60-46D2-967B-D3999367FE48}"/>
              </a:ext>
            </a:extLst>
          </p:cNvPr>
          <p:cNvSpPr txBox="1"/>
          <p:nvPr/>
        </p:nvSpPr>
        <p:spPr>
          <a:xfrm>
            <a:off x="716402" y="1977439"/>
            <a:ext cx="1122852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Reference</a:t>
            </a:r>
          </a:p>
          <a:p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  <a:t>1. Sutton and others: </a:t>
            </a:r>
            <a:r>
              <a:rPr lang="en-US" altLang="zh-CN" sz="3200" dirty="0">
                <a:solidFill>
                  <a:srgbClr val="2F5598"/>
                </a:solidFill>
                <a:latin typeface="Calibri" panose="020F0502020204030204" pitchFamily="34" charset="0"/>
              </a:rPr>
              <a:t>A convergent O(n) algorithm for off-policy temporal-difference learning with linear function</a:t>
            </a:r>
          </a:p>
          <a:p>
            <a:r>
              <a:rPr lang="en-US" altLang="zh-CN" sz="3200" dirty="0">
                <a:solidFill>
                  <a:srgbClr val="2F5598"/>
                </a:solidFill>
                <a:latin typeface="Calibri" panose="020F0502020204030204" pitchFamily="34" charset="0"/>
              </a:rPr>
              <a:t>approximation. 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  <a:t>In </a:t>
            </a:r>
            <a:r>
              <a:rPr lang="en-US" altLang="zh-CN" sz="3200" i="1" dirty="0">
                <a:solidFill>
                  <a:srgbClr val="000000"/>
                </a:solidFill>
                <a:latin typeface="Calibri-Italic"/>
              </a:rPr>
              <a:t>NIPS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  <a:t>, 2008.</a:t>
            </a:r>
          </a:p>
          <a:p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  <a:t>2. Sutton and others: </a:t>
            </a:r>
            <a:r>
              <a:rPr lang="en-US" altLang="zh-CN" sz="3200" dirty="0">
                <a:solidFill>
                  <a:srgbClr val="2F5598"/>
                </a:solidFill>
                <a:latin typeface="Calibri" panose="020F0502020204030204" pitchFamily="34" charset="0"/>
              </a:rPr>
              <a:t>Fast gradient-descent methods for temporal-difference learning with linear function</a:t>
            </a:r>
          </a:p>
          <a:p>
            <a:r>
              <a:rPr lang="en-US" altLang="zh-CN" sz="3200" dirty="0">
                <a:solidFill>
                  <a:srgbClr val="2F5598"/>
                </a:solidFill>
                <a:latin typeface="Calibri" panose="020F0502020204030204" pitchFamily="34" charset="0"/>
              </a:rPr>
              <a:t>approximation. 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  <a:t>In </a:t>
            </a:r>
            <a:r>
              <a:rPr lang="en-US" altLang="zh-CN" sz="3200" i="1" dirty="0">
                <a:solidFill>
                  <a:srgbClr val="000000"/>
                </a:solidFill>
                <a:latin typeface="Calibri-Italic"/>
              </a:rPr>
              <a:t>ICML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  <a:t>, 2009.</a:t>
            </a:r>
            <a:endParaRPr lang="en-US" altLang="zh-CN" sz="32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9549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Temporal Difference (TD) Learning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91FE95-C113-4D87-8DC1-EFA207021E01}"/>
              </a:ext>
            </a:extLst>
          </p:cNvPr>
          <p:cNvSpPr txBox="1"/>
          <p:nvPr/>
        </p:nvSpPr>
        <p:spPr>
          <a:xfrm>
            <a:off x="714475" y="814180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举例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/>
              <p:nvPr/>
            </p:nvSpPr>
            <p:spPr>
              <a:xfrm>
                <a:off x="884418" y="1272247"/>
                <a:ext cx="8979110" cy="1135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从纽约开车到亚特兰大需耗时多久？</a:t>
                </a:r>
                <a:endParaRPr lang="en-US" altLang="zh-CN" sz="2400" dirty="0">
                  <a:latin typeface="+mn-ea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模型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+mn-ea"/>
                  </a:rPr>
                  <a:t>进行时间成本的估计，例如</a:t>
                </a:r>
                <a:r>
                  <a:rPr lang="en-US" altLang="zh-CN" sz="2400" dirty="0">
                    <a:latin typeface="+mn-ea"/>
                  </a:rPr>
                  <a:t>1000min</a:t>
                </a:r>
                <a:r>
                  <a:rPr lang="zh-CN" altLang="en-US" sz="2400" dirty="0">
                    <a:latin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8" y="1272247"/>
                <a:ext cx="8979110" cy="1135054"/>
              </a:xfrm>
              <a:prstGeom prst="rect">
                <a:avLst/>
              </a:prstGeom>
              <a:blipFill>
                <a:blip r:embed="rId3"/>
                <a:stretch>
                  <a:fillRect l="-989" b="-1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D27FED3-40DE-4DC6-9D46-F6AC06914E18}"/>
                  </a:ext>
                </a:extLst>
              </p:cNvPr>
              <p:cNvSpPr/>
              <p:nvPr/>
            </p:nvSpPr>
            <p:spPr>
              <a:xfrm>
                <a:off x="883176" y="2420401"/>
                <a:ext cx="7972424" cy="579321"/>
              </a:xfrm>
              <a:prstGeom prst="rect">
                <a:avLst/>
              </a:prstGeom>
              <a:solidFill>
                <a:srgbClr val="F7FA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</a:rPr>
                  <a:t>问题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如何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</a:rPr>
                  <a:t>更新模型？</a:t>
                </a:r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D27FED3-40DE-4DC6-9D46-F6AC06914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6" y="2420401"/>
                <a:ext cx="7972424" cy="579321"/>
              </a:xfrm>
              <a:prstGeom prst="rect">
                <a:avLst/>
              </a:prstGeom>
              <a:blipFill>
                <a:blip r:embed="rId4"/>
                <a:stretch>
                  <a:fillRect l="-1606" t="-5263" b="-24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41ED4A-3ED0-413D-A56D-79D55C196F8C}"/>
                  </a:ext>
                </a:extLst>
              </p:cNvPr>
              <p:cNvSpPr txBox="1"/>
              <p:nvPr/>
            </p:nvSpPr>
            <p:spPr>
              <a:xfrm>
                <a:off x="884418" y="3047728"/>
                <a:ext cx="8979110" cy="3226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预测值：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例如，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1000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真实值：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，例如，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860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r>
                  <a:rPr lang="en-US" altLang="zh-CN" sz="2400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梯度：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altLang="zh-CN" sz="2400" dirty="0"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梯度下降：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41ED4A-3ED0-413D-A56D-79D55C19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8" y="3047728"/>
                <a:ext cx="8979110" cy="3226717"/>
              </a:xfrm>
              <a:prstGeom prst="rect">
                <a:avLst/>
              </a:prstGeom>
              <a:blipFill>
                <a:blip r:embed="rId5"/>
                <a:stretch>
                  <a:fillRect l="-883" b="-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7371742-2BD5-4397-9CD3-EC2EC3C49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096" y="1429141"/>
            <a:ext cx="2525936" cy="44109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5E648F-2CBC-4684-9B77-E34D8CAB9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4096" y="3866851"/>
            <a:ext cx="2525936" cy="4127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175A5F-9290-4DFD-BE76-84C163AF9D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5600" y="3022262"/>
            <a:ext cx="2973543" cy="41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Temporal Difference (TD) Learning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91FE95-C113-4D87-8DC1-EFA207021E01}"/>
              </a:ext>
            </a:extLst>
          </p:cNvPr>
          <p:cNvSpPr txBox="1"/>
          <p:nvPr/>
        </p:nvSpPr>
        <p:spPr>
          <a:xfrm>
            <a:off x="714475" y="814180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举例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/>
              <p:nvPr/>
            </p:nvSpPr>
            <p:spPr>
              <a:xfrm>
                <a:off x="884418" y="1272247"/>
                <a:ext cx="8979110" cy="1135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我想从纽约开车到亚特兰大。</a:t>
                </a:r>
                <a:endParaRPr lang="en-US" altLang="zh-CN" sz="2400" dirty="0">
                  <a:latin typeface="+mn-ea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模型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+mn-ea"/>
                  </a:rPr>
                  <a:t>进行时间成本的估计，例如</a:t>
                </a:r>
                <a:r>
                  <a:rPr lang="en-US" altLang="zh-CN" sz="2400" dirty="0">
                    <a:latin typeface="+mn-ea"/>
                  </a:rPr>
                  <a:t>1000min</a:t>
                </a:r>
                <a:r>
                  <a:rPr lang="zh-CN" altLang="en-US" sz="2400" dirty="0">
                    <a:latin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8" y="1272247"/>
                <a:ext cx="8979110" cy="1135054"/>
              </a:xfrm>
              <a:prstGeom prst="rect">
                <a:avLst/>
              </a:prstGeom>
              <a:blipFill>
                <a:blip r:embed="rId3"/>
                <a:stretch>
                  <a:fillRect l="-989" b="-1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D27FED3-40DE-4DC6-9D46-F6AC06914E18}"/>
                  </a:ext>
                </a:extLst>
              </p:cNvPr>
              <p:cNvSpPr/>
              <p:nvPr/>
            </p:nvSpPr>
            <p:spPr>
              <a:xfrm>
                <a:off x="883176" y="2420401"/>
                <a:ext cx="7972424" cy="579321"/>
              </a:xfrm>
              <a:prstGeom prst="rect">
                <a:avLst/>
              </a:prstGeom>
              <a:solidFill>
                <a:srgbClr val="F7FA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</a:rPr>
                  <a:t>问题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如何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</a:rPr>
                  <a:t>更新模型？</a:t>
                </a:r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D27FED3-40DE-4DC6-9D46-F6AC06914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6" y="2420401"/>
                <a:ext cx="7972424" cy="579321"/>
              </a:xfrm>
              <a:prstGeom prst="rect">
                <a:avLst/>
              </a:prstGeom>
              <a:blipFill>
                <a:blip r:embed="rId4"/>
                <a:stretch>
                  <a:fillRect l="-1606" t="-5263" b="-24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41ED4A-3ED0-413D-A56D-79D55C196F8C}"/>
                  </a:ext>
                </a:extLst>
              </p:cNvPr>
              <p:cNvSpPr txBox="1"/>
              <p:nvPr/>
            </p:nvSpPr>
            <p:spPr>
              <a:xfrm>
                <a:off x="884418" y="3047728"/>
                <a:ext cx="8979110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可以在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+mn-ea"/>
                  </a:rPr>
                  <a:t>结束旅行前</a:t>
                </a:r>
                <a:r>
                  <a:rPr lang="zh-CN" altLang="en-US" sz="2400" dirty="0">
                    <a:latin typeface="+mn-ea"/>
                  </a:rPr>
                  <a:t>（获得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前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）更新模型吗？</a:t>
                </a:r>
                <a:endParaRPr lang="en-US" altLang="zh-CN" sz="24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一到达华盛顿我便能得到更好的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吗？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41ED4A-3ED0-413D-A56D-79D55C19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8" y="3047728"/>
                <a:ext cx="8979110" cy="1137876"/>
              </a:xfrm>
              <a:prstGeom prst="rect">
                <a:avLst/>
              </a:prstGeom>
              <a:blipFill>
                <a:blip r:embed="rId5"/>
                <a:stretch>
                  <a:fillRect l="-883" b="-11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70E781B-88A4-4410-B366-10184B4A6C26}"/>
              </a:ext>
            </a:extLst>
          </p:cNvPr>
          <p:cNvSpPr txBox="1"/>
          <p:nvPr/>
        </p:nvSpPr>
        <p:spPr>
          <a:xfrm>
            <a:off x="4897605" y="1289551"/>
            <a:ext cx="264619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（通过华盛顿）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8" name="图片 2">
            <a:extLst>
              <a:ext uri="{FF2B5EF4-FFF2-40B4-BE49-F238E27FC236}">
                <a16:creationId xmlns:a16="http://schemas.microsoft.com/office/drawing/2014/main" id="{44BD5C21-2F68-FAAB-AB47-3B3F62B14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096" y="1429141"/>
            <a:ext cx="2525936" cy="441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3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Temporal Difference (TD) Learning</a:t>
            </a:r>
            <a:endParaRPr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B05EC4-6718-45FC-B60E-F577F2A9F4E8}"/>
              </a:ext>
            </a:extLst>
          </p:cNvPr>
          <p:cNvSpPr txBox="1"/>
          <p:nvPr/>
        </p:nvSpPr>
        <p:spPr>
          <a:xfrm>
            <a:off x="883176" y="1056314"/>
            <a:ext cx="897911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模型的估计：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	</a:t>
            </a:r>
            <a:r>
              <a:rPr lang="zh-CN" altLang="en-US" sz="2400" dirty="0">
                <a:latin typeface="+mn-ea"/>
              </a:rPr>
              <a:t>纽约到亚特兰大：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1000min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（估计）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到达华盛顿；实际使用时间：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	</a:t>
            </a:r>
            <a:r>
              <a:rPr lang="zh-CN" altLang="en-US" sz="2400" dirty="0">
                <a:latin typeface="+mn-ea"/>
              </a:rPr>
              <a:t>纽约到华盛顿： </a:t>
            </a:r>
            <a:r>
              <a:rPr lang="en-US" altLang="zh-CN" sz="2400" dirty="0">
                <a:solidFill>
                  <a:srgbClr val="006BCC"/>
                </a:solidFill>
                <a:latin typeface="+mn-ea"/>
              </a:rPr>
              <a:t>300min</a:t>
            </a:r>
            <a:r>
              <a:rPr lang="zh-CN" altLang="en-US" sz="2400" dirty="0">
                <a:solidFill>
                  <a:srgbClr val="006BCC"/>
                </a:solidFill>
                <a:latin typeface="+mn-ea"/>
              </a:rPr>
              <a:t>（实际）。</a:t>
            </a:r>
            <a:endParaRPr lang="en-US" altLang="zh-CN" sz="2400" dirty="0">
              <a:solidFill>
                <a:srgbClr val="006BCC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模型现在更新了其估计：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	</a:t>
            </a:r>
            <a:r>
              <a:rPr lang="zh-CN" altLang="en-US" sz="2400" dirty="0">
                <a:latin typeface="+mn-ea"/>
              </a:rPr>
              <a:t>华盛顿到亚特兰大：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600min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（估计）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C74D9AD-BF33-4C21-9642-35F976CA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096" y="1429141"/>
            <a:ext cx="2525936" cy="44109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1A02D6-94B7-492A-A10B-C27E71908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226" y="2500915"/>
            <a:ext cx="853778" cy="3312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864CA6-B8FC-4697-A963-9DA12AF06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691" y="1875795"/>
            <a:ext cx="2312190" cy="6251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CDEADE-E48F-416A-A81B-EE599A9C6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600" y="3022262"/>
            <a:ext cx="2973543" cy="4164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67DDD9-00ED-4F7E-835F-5278C801E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3844" y="3760532"/>
            <a:ext cx="2748632" cy="44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9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Temporal Difference (TD) Learning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/>
              <p:nvPr/>
            </p:nvSpPr>
            <p:spPr>
              <a:xfrm>
                <a:off x="883176" y="1056314"/>
                <a:ext cx="8979110" cy="1135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模型的估计：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1000 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更新后的估计：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600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900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6" y="1056314"/>
                <a:ext cx="8979110" cy="1135054"/>
              </a:xfrm>
              <a:prstGeom prst="rect">
                <a:avLst/>
              </a:prstGeom>
              <a:blipFill>
                <a:blip r:embed="rId3"/>
                <a:stretch>
                  <a:fillRect l="-950"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4C74D9AD-BF33-4C21-9642-35F976CA7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096" y="1429141"/>
            <a:ext cx="2525936" cy="44109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1A02D6-94B7-492A-A10B-C27E7190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7226" y="2500915"/>
            <a:ext cx="853778" cy="3312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864CA6-B8FC-4697-A963-9DA12AF06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691" y="1875795"/>
            <a:ext cx="2312190" cy="6251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46B805-B41C-4908-A9B0-A3554E313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3844" y="3760532"/>
            <a:ext cx="2748632" cy="440434"/>
          </a:xfrm>
          <a:prstGeom prst="rect">
            <a:avLst/>
          </a:prstGeom>
        </p:spPr>
      </p:pic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FD63559E-D1E1-48C3-9EC9-EEF617158F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07108" y="2243230"/>
            <a:ext cx="640755" cy="537030"/>
          </a:xfrm>
          <a:prstGeom prst="curvedConnector3">
            <a:avLst/>
          </a:prstGeom>
          <a:ln w="317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3957D3D-B02E-4E29-B7EC-53206E6E8039}"/>
              </a:ext>
            </a:extLst>
          </p:cNvPr>
          <p:cNvSpPr txBox="1"/>
          <p:nvPr/>
        </p:nvSpPr>
        <p:spPr>
          <a:xfrm>
            <a:off x="5372731" y="28321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+mn-ea"/>
              </a:rPr>
              <a:t>TD target</a:t>
            </a:r>
            <a:endParaRPr lang="zh-CN" altLang="en-US" sz="2000" dirty="0">
              <a:solidFill>
                <a:srgbClr val="7030A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118A52-9FD5-44AE-A47B-E95EEF9F32E6}"/>
                  </a:ext>
                </a:extLst>
              </p:cNvPr>
              <p:cNvSpPr/>
              <p:nvPr/>
            </p:nvSpPr>
            <p:spPr>
              <a:xfrm>
                <a:off x="883176" y="3198752"/>
                <a:ext cx="6583725" cy="2989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微软雅黑"/>
                  </a:rPr>
                  <a:t>TD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微软雅黑"/>
                  </a:rPr>
                  <a:t>目标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=900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微软雅黑"/>
                  </a:rPr>
                  <a:t>是比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微软雅黑"/>
                  </a:rPr>
                  <a:t>更可靠的估计值。</a:t>
                </a:r>
                <a:endParaRPr lang="en-US" altLang="zh-CN" sz="2400" dirty="0">
                  <a:solidFill>
                    <a:prstClr val="black"/>
                  </a:solidFill>
                  <a:latin typeface="微软雅黑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梯度：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1000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900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梯度下降：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118A52-9FD5-44AE-A47B-E95EEF9F3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6" y="3198752"/>
                <a:ext cx="6583725" cy="2989986"/>
              </a:xfrm>
              <a:prstGeom prst="rect">
                <a:avLst/>
              </a:prstGeom>
              <a:blipFill>
                <a:blip r:embed="rId8"/>
                <a:stretch>
                  <a:fillRect l="-1296" r="-370" b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左大括号 6">
            <a:extLst>
              <a:ext uri="{FF2B5EF4-FFF2-40B4-BE49-F238E27FC236}">
                <a16:creationId xmlns:a16="http://schemas.microsoft.com/office/drawing/2014/main" id="{5B3299A4-52BC-4CA8-A772-79485D34D8C3}"/>
              </a:ext>
            </a:extLst>
          </p:cNvPr>
          <p:cNvSpPr/>
          <p:nvPr/>
        </p:nvSpPr>
        <p:spPr>
          <a:xfrm rot="16200000">
            <a:off x="3430869" y="4065963"/>
            <a:ext cx="467988" cy="1320796"/>
          </a:xfrm>
          <a:prstGeom prst="leftBrace">
            <a:avLst>
              <a:gd name="adj1" fmla="val 0"/>
              <a:gd name="adj2" fmla="val 51065"/>
            </a:avLst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EC944B-8B37-4D46-8368-172D05D68D0A}"/>
              </a:ext>
            </a:extLst>
          </p:cNvPr>
          <p:cNvSpPr txBox="1"/>
          <p:nvPr/>
        </p:nvSpPr>
        <p:spPr>
          <a:xfrm>
            <a:off x="3004465" y="5006701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+mn-ea"/>
              </a:rPr>
              <a:t>TD error</a:t>
            </a:r>
            <a:endParaRPr lang="zh-CN" altLang="en-US" sz="20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89835A67-ABEE-45BD-A7F3-20F21596C0E0}"/>
              </a:ext>
            </a:extLst>
          </p:cNvPr>
          <p:cNvSpPr/>
          <p:nvPr/>
        </p:nvSpPr>
        <p:spPr>
          <a:xfrm rot="16200000">
            <a:off x="3762174" y="4800047"/>
            <a:ext cx="467988" cy="1320796"/>
          </a:xfrm>
          <a:prstGeom prst="leftBrace">
            <a:avLst>
              <a:gd name="adj1" fmla="val 0"/>
              <a:gd name="adj2" fmla="val 51065"/>
            </a:avLst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4F0E06-2967-4161-99A2-5CD24B546F03}"/>
              </a:ext>
            </a:extLst>
          </p:cNvPr>
          <p:cNvSpPr txBox="1"/>
          <p:nvPr/>
        </p:nvSpPr>
        <p:spPr>
          <a:xfrm>
            <a:off x="3335770" y="574078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+mn-ea"/>
              </a:rPr>
              <a:t>TD error</a:t>
            </a:r>
            <a:endParaRPr lang="zh-CN" altLang="en-US" sz="2000" dirty="0">
              <a:solidFill>
                <a:srgbClr val="7030A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271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/>
      <p:bldP spid="13" grpId="1"/>
      <p:bldP spid="15" grpId="0" animBg="1"/>
      <p:bldP spid="15" grpId="1" animBg="1"/>
      <p:bldP spid="16" grpId="0"/>
      <p:bldP spid="16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Temporal Difference (TD) Learning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/>
              <p:nvPr/>
            </p:nvSpPr>
            <p:spPr>
              <a:xfrm>
                <a:off x="883176" y="1056314"/>
                <a:ext cx="8979110" cy="1135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模型的估计：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1000 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更新后的估计：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600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900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6" y="1056314"/>
                <a:ext cx="8979110" cy="1135054"/>
              </a:xfrm>
              <a:prstGeom prst="rect">
                <a:avLst/>
              </a:prstGeom>
              <a:blipFill>
                <a:blip r:embed="rId3"/>
                <a:stretch>
                  <a:fillRect l="-950"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4C74D9AD-BF33-4C21-9642-35F976CA7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096" y="1429141"/>
            <a:ext cx="2525936" cy="44109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1A02D6-94B7-492A-A10B-C27E7190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7226" y="2500915"/>
            <a:ext cx="853778" cy="3312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864CA6-B8FC-4697-A963-9DA12AF06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691" y="1875795"/>
            <a:ext cx="2312190" cy="6251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46B805-B41C-4908-A9B0-A3554E313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3844" y="3760532"/>
            <a:ext cx="2748632" cy="440434"/>
          </a:xfrm>
          <a:prstGeom prst="rect">
            <a:avLst/>
          </a:prstGeom>
        </p:spPr>
      </p:pic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FD63559E-D1E1-48C3-9EC9-EEF617158F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07108" y="2243230"/>
            <a:ext cx="640755" cy="537030"/>
          </a:xfrm>
          <a:prstGeom prst="curvedConnector3">
            <a:avLst/>
          </a:prstGeom>
          <a:ln w="317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3957D3D-B02E-4E29-B7EC-53206E6E8039}"/>
              </a:ext>
            </a:extLst>
          </p:cNvPr>
          <p:cNvSpPr txBox="1"/>
          <p:nvPr/>
        </p:nvSpPr>
        <p:spPr>
          <a:xfrm>
            <a:off x="5372731" y="28321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+mn-ea"/>
              </a:rPr>
              <a:t>TD target</a:t>
            </a:r>
            <a:endParaRPr lang="zh-CN" altLang="en-US" sz="2000" dirty="0">
              <a:solidFill>
                <a:srgbClr val="7030A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118A52-9FD5-44AE-A47B-E95EEF9F32E6}"/>
                  </a:ext>
                </a:extLst>
              </p:cNvPr>
              <p:cNvSpPr/>
              <p:nvPr/>
            </p:nvSpPr>
            <p:spPr>
              <a:xfrm>
                <a:off x="883176" y="3198752"/>
                <a:ext cx="6583725" cy="2989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微软雅黑"/>
                  </a:rPr>
                  <a:t>TD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微软雅黑"/>
                  </a:rPr>
                  <a:t>目标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=900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微软雅黑"/>
                  </a:rPr>
                  <a:t>是比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微软雅黑"/>
                  </a:rPr>
                  <a:t>更可靠的估计值。</a:t>
                </a:r>
                <a:endParaRPr lang="en-US" altLang="zh-CN" sz="2400" dirty="0">
                  <a:solidFill>
                    <a:prstClr val="black"/>
                  </a:solidFill>
                  <a:latin typeface="微软雅黑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梯度：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1000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900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梯度下降：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118A52-9FD5-44AE-A47B-E95EEF9F3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6" y="3198752"/>
                <a:ext cx="6583725" cy="2989986"/>
              </a:xfrm>
              <a:prstGeom prst="rect">
                <a:avLst/>
              </a:prstGeom>
              <a:blipFill>
                <a:blip r:embed="rId8"/>
                <a:stretch>
                  <a:fillRect l="-1296" r="-370" b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545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Temporal Difference (TD) Learning</a:t>
            </a:r>
            <a:endParaRPr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B05EC4-6718-45FC-B60E-F577F2A9F4E8}"/>
              </a:ext>
            </a:extLst>
          </p:cNvPr>
          <p:cNvSpPr txBox="1"/>
          <p:nvPr/>
        </p:nvSpPr>
        <p:spPr>
          <a:xfrm>
            <a:off x="974519" y="1376691"/>
            <a:ext cx="8979110" cy="208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模型的估计</a:t>
            </a:r>
            <a:r>
              <a:rPr lang="zh-CN" altLang="en-US" sz="2400" dirty="0">
                <a:latin typeface="+mn-ea"/>
              </a:rPr>
              <a:t>：</a:t>
            </a:r>
            <a:endParaRPr lang="en-US" altLang="zh-CN" sz="2400" dirty="0"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NYC </a:t>
            </a:r>
            <a:r>
              <a:rPr lang="zh-CN" altLang="en-US" sz="2400" dirty="0">
                <a:latin typeface="+mn-ea"/>
              </a:rPr>
              <a:t>到 </a:t>
            </a:r>
            <a:r>
              <a:rPr lang="en-US" altLang="zh-CN" sz="2400" dirty="0">
                <a:latin typeface="+mn-ea"/>
              </a:rPr>
              <a:t>Atlanta</a:t>
            </a:r>
            <a:r>
              <a:rPr lang="zh-CN" altLang="en-US" sz="2400" dirty="0">
                <a:latin typeface="+mn-ea"/>
              </a:rPr>
              <a:t>：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1000</a:t>
            </a:r>
            <a:r>
              <a:rPr lang="en-US" altLang="zh-CN" sz="2400" dirty="0">
                <a:latin typeface="+mn-ea"/>
              </a:rPr>
              <a:t>min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DC </a:t>
            </a:r>
            <a:r>
              <a:rPr lang="zh-CN" altLang="en-US" sz="2400" dirty="0">
                <a:latin typeface="+mn-ea"/>
              </a:rPr>
              <a:t>到 </a:t>
            </a:r>
            <a:r>
              <a:rPr lang="en-US" altLang="zh-CN" sz="2400" dirty="0">
                <a:latin typeface="+mn-ea"/>
              </a:rPr>
              <a:t>Atlanta</a:t>
            </a:r>
            <a:r>
              <a:rPr lang="zh-CN" altLang="en-US" sz="2400" dirty="0">
                <a:latin typeface="+mn-ea"/>
              </a:rPr>
              <a:t>：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600</a:t>
            </a:r>
            <a:r>
              <a:rPr lang="en-US" altLang="zh-CN" sz="2400" dirty="0">
                <a:latin typeface="+mn-ea"/>
              </a:rPr>
              <a:t>min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→ </a:t>
            </a:r>
            <a:r>
              <a:rPr lang="en-US" altLang="zh-CN" sz="2400" dirty="0">
                <a:latin typeface="+mn-ea"/>
              </a:rPr>
              <a:t>NYC </a:t>
            </a:r>
            <a:r>
              <a:rPr lang="zh-CN" altLang="en-US" sz="2400" dirty="0">
                <a:latin typeface="+mn-ea"/>
              </a:rPr>
              <a:t>到 </a:t>
            </a:r>
            <a:r>
              <a:rPr lang="en-US" altLang="zh-CN" sz="2400" dirty="0">
                <a:latin typeface="+mn-ea"/>
              </a:rPr>
              <a:t>DC</a:t>
            </a:r>
            <a:r>
              <a:rPr lang="zh-CN" altLang="en-US" sz="2400" dirty="0">
                <a:latin typeface="+mn-ea"/>
              </a:rPr>
              <a:t>：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400</a:t>
            </a:r>
            <a:r>
              <a:rPr lang="en-US" altLang="zh-CN" sz="2400" dirty="0">
                <a:latin typeface="+mn-ea"/>
              </a:rPr>
              <a:t>min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3C40ED-B244-4904-A008-247D0CBAD893}"/>
              </a:ext>
            </a:extLst>
          </p:cNvPr>
          <p:cNvSpPr txBox="1"/>
          <p:nvPr/>
        </p:nvSpPr>
        <p:spPr>
          <a:xfrm>
            <a:off x="714475" y="814180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为什么 </a:t>
            </a:r>
            <a:r>
              <a:rPr lang="en-US" altLang="zh-CN" sz="3200" spc="-10" dirty="0">
                <a:latin typeface="+mn-ea"/>
              </a:rPr>
              <a:t>TD Learning </a:t>
            </a:r>
            <a:r>
              <a:rPr lang="zh-CN" altLang="en-US" sz="3200" spc="-10" dirty="0">
                <a:latin typeface="+mn-ea"/>
              </a:rPr>
              <a:t>有用？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38089E-F0B9-4070-B8E5-3EABCE45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83" y="889566"/>
            <a:ext cx="4372934" cy="5079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F210758-80D3-4DEB-8485-B368621FD167}"/>
              </a:ext>
            </a:extLst>
          </p:cNvPr>
          <p:cNvSpPr txBox="1"/>
          <p:nvPr/>
        </p:nvSpPr>
        <p:spPr>
          <a:xfrm>
            <a:off x="974519" y="3429000"/>
            <a:ext cx="8979110" cy="115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基本事实</a:t>
            </a:r>
            <a:r>
              <a:rPr lang="zh-CN" altLang="en-US" sz="2400" dirty="0">
                <a:latin typeface="+mn-ea"/>
              </a:rPr>
              <a:t>：</a:t>
            </a:r>
            <a:endParaRPr lang="en-US" altLang="zh-CN" sz="2400" dirty="0"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NYC </a:t>
            </a:r>
            <a:r>
              <a:rPr lang="zh-CN" altLang="en-US" sz="2400" dirty="0">
                <a:latin typeface="+mn-ea"/>
              </a:rPr>
              <a:t>到 </a:t>
            </a:r>
            <a:r>
              <a:rPr lang="en-US" altLang="zh-CN" sz="2400" dirty="0">
                <a:latin typeface="+mn-ea"/>
              </a:rPr>
              <a:t>DC</a:t>
            </a:r>
            <a:r>
              <a:rPr lang="zh-CN" altLang="en-US" sz="2400" dirty="0">
                <a:latin typeface="+mn-ea"/>
              </a:rPr>
              <a:t>：</a:t>
            </a:r>
            <a:r>
              <a:rPr lang="en-US" altLang="zh-CN" sz="2400" dirty="0">
                <a:solidFill>
                  <a:srgbClr val="006BCC"/>
                </a:solidFill>
                <a:latin typeface="+mn-ea"/>
              </a:rPr>
              <a:t>300</a:t>
            </a:r>
            <a:r>
              <a:rPr lang="en-US" altLang="zh-CN" sz="2400" dirty="0">
                <a:latin typeface="+mn-ea"/>
              </a:rPr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EE8245B-D5AC-4042-8AF8-3C1603195D60}"/>
                  </a:ext>
                </a:extLst>
              </p:cNvPr>
              <p:cNvSpPr txBox="1"/>
              <p:nvPr/>
            </p:nvSpPr>
            <p:spPr>
              <a:xfrm>
                <a:off x="974519" y="4662524"/>
                <a:ext cx="8979110" cy="662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+mn-ea"/>
                  </a:rPr>
                  <a:t>TD error</a:t>
                </a:r>
                <a:r>
                  <a:rPr lang="zh-CN" altLang="en-US" sz="2800" dirty="0">
                    <a:latin typeface="+mn-ea"/>
                  </a:rPr>
                  <a:t>：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zh-CN" sz="2400" b="0" i="1" smtClean="0">
                        <a:solidFill>
                          <a:srgbClr val="006BCC"/>
                        </a:solidFill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EE8245B-D5AC-4042-8AF8-3C1603195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9" y="4662524"/>
                <a:ext cx="8979110" cy="662554"/>
              </a:xfrm>
              <a:prstGeom prst="rect">
                <a:avLst/>
              </a:prstGeom>
              <a:blipFill>
                <a:blip r:embed="rId4"/>
                <a:stretch>
                  <a:fillRect l="-1222" b="-24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15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5.3</a:t>
            </a:r>
            <a:r>
              <a:rPr lang="zh-CN" altLang="en-US" sz="4000" dirty="0"/>
              <a:t>、</a:t>
            </a:r>
            <a:r>
              <a:rPr lang="en-US" altLang="zh-CN" sz="4000" dirty="0"/>
              <a:t>TD Learning </a:t>
            </a:r>
            <a:r>
              <a:rPr lang="zh-CN" altLang="en-US" sz="4000" dirty="0"/>
              <a:t>→</a:t>
            </a:r>
            <a:r>
              <a:rPr lang="en-US" altLang="zh-CN" sz="4000" dirty="0"/>
              <a:t> DQN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/>
              <p:nvPr/>
            </p:nvSpPr>
            <p:spPr>
              <a:xfrm>
                <a:off x="974519" y="1376691"/>
                <a:ext cx="897911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在“行驶时间”举例中，可得：</a:t>
                </a:r>
                <a:endParaRPr lang="en-US" altLang="zh-CN" sz="28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𝑁𝑌𝐶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𝐴𝑇𝐿</m:t>
                          </m:r>
                        </m:sub>
                      </m:sSub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𝑁𝑌𝐶</m:t>
                          </m:r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800" b="0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𝐴𝑇</m:t>
                          </m:r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9" y="1376691"/>
                <a:ext cx="8979110" cy="1384995"/>
              </a:xfrm>
              <a:prstGeom prst="rect">
                <a:avLst/>
              </a:prstGeom>
              <a:blipFill>
                <a:blip r:embed="rId3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943C40ED-B244-4904-A008-247D0CBAD893}"/>
              </a:ext>
            </a:extLst>
          </p:cNvPr>
          <p:cNvSpPr txBox="1"/>
          <p:nvPr/>
        </p:nvSpPr>
        <p:spPr>
          <a:xfrm>
            <a:off x="714475" y="814180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如何将</a:t>
            </a:r>
            <a:r>
              <a:rPr lang="en-US" altLang="zh-CN" sz="3200" spc="-10" dirty="0">
                <a:latin typeface="+mn-ea"/>
              </a:rPr>
              <a:t>TD Learning </a:t>
            </a:r>
            <a:r>
              <a:rPr lang="zh-CN" altLang="en-US" sz="3200" spc="-10" dirty="0">
                <a:latin typeface="+mn-ea"/>
              </a:rPr>
              <a:t>应用至</a:t>
            </a:r>
            <a:r>
              <a:rPr lang="en-US" altLang="zh-CN" sz="3200" spc="-10" dirty="0">
                <a:latin typeface="+mn-ea"/>
              </a:rPr>
              <a:t>DQN</a:t>
            </a:r>
            <a:r>
              <a:rPr lang="zh-CN" altLang="en-US" sz="3200" spc="-10" dirty="0">
                <a:latin typeface="+mn-ea"/>
              </a:rPr>
              <a:t>？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0ABD37-05A5-4A54-9EE7-D774AB1333BD}"/>
              </a:ext>
            </a:extLst>
          </p:cNvPr>
          <p:cNvSpPr/>
          <p:nvPr/>
        </p:nvSpPr>
        <p:spPr>
          <a:xfrm>
            <a:off x="1693889" y="3147933"/>
            <a:ext cx="2038662" cy="524656"/>
          </a:xfrm>
          <a:prstGeom prst="rect">
            <a:avLst/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>
                    <a:alpha val="55000"/>
                  </a:srgbClr>
                </a:solidFill>
              </a:rPr>
              <a:t>模型的估计值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93743F-5CC5-4AC6-9F4D-72939EF20ED5}"/>
              </a:ext>
            </a:extLst>
          </p:cNvPr>
          <p:cNvSpPr/>
          <p:nvPr/>
        </p:nvSpPr>
        <p:spPr>
          <a:xfrm>
            <a:off x="4295931" y="3147933"/>
            <a:ext cx="2038662" cy="524656"/>
          </a:xfrm>
          <a:prstGeom prst="rect">
            <a:avLst/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6BCC">
                    <a:alpha val="55000"/>
                  </a:srgbClr>
                </a:solidFill>
              </a:rPr>
              <a:t>实际时间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D7B3E7-5DBF-4CB0-8DDC-FC8A238A5BF7}"/>
              </a:ext>
            </a:extLst>
          </p:cNvPr>
          <p:cNvSpPr/>
          <p:nvPr/>
        </p:nvSpPr>
        <p:spPr>
          <a:xfrm>
            <a:off x="6897973" y="3147933"/>
            <a:ext cx="2038662" cy="524656"/>
          </a:xfrm>
          <a:prstGeom prst="rect">
            <a:avLst/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>
                    <a:alpha val="55000"/>
                  </a:srgbClr>
                </a:solidFill>
              </a:rPr>
              <a:t>模型的估计值</a:t>
            </a:r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0035C5D6-FF5E-4B4A-ABC6-F20E681CA0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51374" y="2736579"/>
            <a:ext cx="462945" cy="359764"/>
          </a:xfrm>
          <a:prstGeom prst="curved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7533140-80FE-4801-BABB-62129330FCAA}"/>
              </a:ext>
            </a:extLst>
          </p:cNvPr>
          <p:cNvCxnSpPr>
            <a:stCxn id="12" idx="0"/>
          </p:cNvCxnSpPr>
          <p:nvPr/>
        </p:nvCxnSpPr>
        <p:spPr>
          <a:xfrm flipV="1">
            <a:off x="5315262" y="2723337"/>
            <a:ext cx="0" cy="42459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F5B7CF69-BD32-4CF2-98EB-1A13FCE20EDB}"/>
              </a:ext>
            </a:extLst>
          </p:cNvPr>
          <p:cNvCxnSpPr/>
          <p:nvPr/>
        </p:nvCxnSpPr>
        <p:spPr>
          <a:xfrm rot="16200000" flipV="1">
            <a:off x="7151184" y="2744074"/>
            <a:ext cx="462945" cy="344774"/>
          </a:xfrm>
          <a:prstGeom prst="curved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6589ADF-5F69-4974-87FF-3243B436A81E}"/>
                  </a:ext>
                </a:extLst>
              </p:cNvPr>
              <p:cNvSpPr txBox="1"/>
              <p:nvPr/>
            </p:nvSpPr>
            <p:spPr>
              <a:xfrm>
                <a:off x="974519" y="4022666"/>
                <a:ext cx="897911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在深度强化学习中</a:t>
                </a:r>
                <a:endParaRPr lang="en-US" altLang="zh-CN" sz="28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6589ADF-5F69-4974-87FF-3243B43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9" y="4022666"/>
                <a:ext cx="8979110" cy="1384995"/>
              </a:xfrm>
              <a:prstGeom prst="rect">
                <a:avLst/>
              </a:prstGeom>
              <a:blipFill>
                <a:blip r:embed="rId4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00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" grpId="0" animBg="1"/>
      <p:bldP spid="13" grpId="0" animBg="1"/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5.3</a:t>
            </a:r>
            <a:r>
              <a:rPr lang="zh-CN" altLang="en-US" sz="4000" dirty="0"/>
              <a:t>、</a:t>
            </a:r>
            <a:r>
              <a:rPr lang="en-US" altLang="zh-CN" sz="4000" dirty="0"/>
              <a:t>TD Learning </a:t>
            </a:r>
            <a:r>
              <a:rPr lang="zh-CN" altLang="en-US" sz="4000" dirty="0"/>
              <a:t>→</a:t>
            </a:r>
            <a:r>
              <a:rPr lang="en-US" altLang="zh-CN" sz="4000" dirty="0"/>
              <a:t> DQN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/>
              <p:nvPr/>
            </p:nvSpPr>
            <p:spPr>
              <a:xfrm>
                <a:off x="974519" y="1795973"/>
                <a:ext cx="9698478" cy="19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    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zh-CN" altLang="en-US" sz="2800" dirty="0"/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B05EC4-6718-45FC-B60E-F577F2A9F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9" y="1795973"/>
                <a:ext cx="9698478" cy="1951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F00ABD37-05A5-4A54-9EE7-D774AB1333BD}"/>
              </a:ext>
            </a:extLst>
          </p:cNvPr>
          <p:cNvSpPr/>
          <p:nvPr/>
        </p:nvSpPr>
        <p:spPr>
          <a:xfrm>
            <a:off x="2670748" y="998525"/>
            <a:ext cx="6850504" cy="698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折扣回报的定义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650D79D4-B74B-4AD9-A40A-6D58BBE5E571}"/>
              </a:ext>
            </a:extLst>
          </p:cNvPr>
          <p:cNvSpPr/>
          <p:nvPr/>
        </p:nvSpPr>
        <p:spPr>
          <a:xfrm rot="16200000">
            <a:off x="6485870" y="-771910"/>
            <a:ext cx="414477" cy="7060368"/>
          </a:xfrm>
          <a:prstGeom prst="leftBrace">
            <a:avLst>
              <a:gd name="adj1" fmla="val 51733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7C370D7-9FD2-49FA-94F9-6E8A00F59F04}"/>
                  </a:ext>
                </a:extLst>
              </p:cNvPr>
              <p:cNvSpPr/>
              <p:nvPr/>
            </p:nvSpPr>
            <p:spPr>
              <a:xfrm>
                <a:off x="2460888" y="3119634"/>
                <a:ext cx="8152150" cy="65857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7C370D7-9FD2-49FA-94F9-6E8A00F59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88" y="3119634"/>
                <a:ext cx="8152150" cy="658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0AF8F65-08DB-4236-BF82-E16388BC2D4D}"/>
                  </a:ext>
                </a:extLst>
              </p:cNvPr>
              <p:cNvSpPr/>
              <p:nvPr/>
            </p:nvSpPr>
            <p:spPr>
              <a:xfrm>
                <a:off x="974518" y="1097549"/>
                <a:ext cx="10358045" cy="69842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0AF8F65-08DB-4236-BF82-E16388BC2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8" y="1097549"/>
                <a:ext cx="10358045" cy="698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9A51F8A-AB4E-4931-BF75-095BD2633BE0}"/>
                  </a:ext>
                </a:extLst>
              </p:cNvPr>
              <p:cNvSpPr/>
              <p:nvPr/>
            </p:nvSpPr>
            <p:spPr>
              <a:xfrm>
                <a:off x="6193515" y="3747341"/>
                <a:ext cx="1783830" cy="65857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9A51F8A-AB4E-4931-BF75-095BD2633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515" y="3747341"/>
                <a:ext cx="1783830" cy="658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左大括号 8">
            <a:extLst>
              <a:ext uri="{FF2B5EF4-FFF2-40B4-BE49-F238E27FC236}">
                <a16:creationId xmlns:a16="http://schemas.microsoft.com/office/drawing/2014/main" id="{22AF2FEF-BDDA-45BE-80B5-580518A29787}"/>
              </a:ext>
            </a:extLst>
          </p:cNvPr>
          <p:cNvSpPr/>
          <p:nvPr/>
        </p:nvSpPr>
        <p:spPr>
          <a:xfrm rot="16200000">
            <a:off x="6780676" y="101184"/>
            <a:ext cx="414477" cy="6535711"/>
          </a:xfrm>
          <a:prstGeom prst="leftBrace">
            <a:avLst>
              <a:gd name="adj1" fmla="val 51733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8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5" grpId="0" animBg="1"/>
      <p:bldP spid="7" grpId="0" animBg="1"/>
      <p:bldP spid="8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5.3</a:t>
            </a:r>
            <a:r>
              <a:rPr lang="zh-CN" altLang="en-US" sz="4000" dirty="0"/>
              <a:t>、</a:t>
            </a:r>
            <a:r>
              <a:rPr lang="en-US" altLang="zh-CN" sz="4000" dirty="0"/>
              <a:t>TD Learning </a:t>
            </a:r>
            <a:r>
              <a:rPr lang="zh-CN" altLang="en-US" sz="4000" dirty="0"/>
              <a:t>→</a:t>
            </a:r>
            <a:r>
              <a:rPr lang="en-US" altLang="zh-CN" sz="4000" dirty="0"/>
              <a:t> DQN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A9EACE-F005-4A9B-A244-29FEF82D1C3D}"/>
                  </a:ext>
                </a:extLst>
              </p:cNvPr>
              <p:cNvSpPr/>
              <p:nvPr/>
            </p:nvSpPr>
            <p:spPr>
              <a:xfrm>
                <a:off x="974518" y="1097549"/>
                <a:ext cx="10358045" cy="69842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A9EACE-F005-4A9B-A244-29FEF82D1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8" y="1097549"/>
                <a:ext cx="10358045" cy="6984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AFF59C0-7849-438C-938D-80A9A5A97820}"/>
              </a:ext>
            </a:extLst>
          </p:cNvPr>
          <p:cNvSpPr/>
          <p:nvPr/>
        </p:nvSpPr>
        <p:spPr>
          <a:xfrm>
            <a:off x="974517" y="2006350"/>
            <a:ext cx="10358045" cy="698424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prstClr val="black"/>
                </a:solidFill>
                <a:latin typeface="微软雅黑"/>
              </a:rPr>
              <a:t> TD Learning for DQN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：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/>
              <p:nvPr/>
            </p:nvSpPr>
            <p:spPr>
              <a:xfrm>
                <a:off x="974517" y="2844343"/>
                <a:ext cx="8979110" cy="1955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+mn-ea"/>
                  </a:rPr>
                  <a:t>DQN</a:t>
                </a:r>
                <a:r>
                  <a:rPr lang="zh-CN" altLang="en-US" sz="2800" dirty="0">
                    <a:latin typeface="+mn-ea"/>
                  </a:rPr>
                  <a:t>的输出，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，是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一个估计值。</a:t>
                </a:r>
                <a:endParaRPr lang="en-US" altLang="zh-CN" sz="2800" dirty="0">
                  <a:latin typeface="+mn-ea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微软雅黑"/>
                  </a:rPr>
                  <a:t>DQN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的输出，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，是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微软雅黑"/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一个估计值。</a:t>
                </a:r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因此，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7" y="2844343"/>
                <a:ext cx="8979110" cy="1955215"/>
              </a:xfrm>
              <a:prstGeom prst="rect">
                <a:avLst/>
              </a:prstGeom>
              <a:blipFill>
                <a:blip r:embed="rId4"/>
                <a:stretch>
                  <a:fillRect l="-1222" r="-5363" b="-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31A0B03-9B96-4E59-B068-9857697ED06F}"/>
                  </a:ext>
                </a:extLst>
              </p:cNvPr>
              <p:cNvSpPr/>
              <p:nvPr/>
            </p:nvSpPr>
            <p:spPr>
              <a:xfrm>
                <a:off x="2429872" y="5317428"/>
                <a:ext cx="1797356" cy="65857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估计值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31A0B03-9B96-4E59-B068-9857697ED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872" y="5317428"/>
                <a:ext cx="1797356" cy="658578"/>
              </a:xfrm>
              <a:prstGeom prst="rect">
                <a:avLst/>
              </a:prstGeom>
              <a:blipFill>
                <a:blip r:embed="rId5"/>
                <a:stretch>
                  <a:fillRect r="-3061" b="-6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C4D0DF1F-981B-4C96-9A7F-05ABE6D195A2}"/>
              </a:ext>
            </a:extLst>
          </p:cNvPr>
          <p:cNvSpPr/>
          <p:nvPr/>
        </p:nvSpPr>
        <p:spPr>
          <a:xfrm rot="16200000">
            <a:off x="3181789" y="4100926"/>
            <a:ext cx="414477" cy="1676400"/>
          </a:xfrm>
          <a:prstGeom prst="leftBrace">
            <a:avLst>
              <a:gd name="adj1" fmla="val 51733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E3DD96D-DE03-4646-A8FF-CF40FE47F30A}"/>
                  </a:ext>
                </a:extLst>
              </p:cNvPr>
              <p:cNvSpPr/>
              <p:nvPr/>
            </p:nvSpPr>
            <p:spPr>
              <a:xfrm>
                <a:off x="6295253" y="5317428"/>
                <a:ext cx="2491118" cy="65857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估计值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E3DD96D-DE03-4646-A8FF-CF40FE47F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253" y="5317428"/>
                <a:ext cx="2491118" cy="658578"/>
              </a:xfrm>
              <a:prstGeom prst="rect">
                <a:avLst/>
              </a:prstGeom>
              <a:blipFill>
                <a:blip r:embed="rId6"/>
                <a:stretch>
                  <a:fillRect b="-6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B9E0445C-0D76-4DD6-BA3D-A72991F7B4B1}"/>
              </a:ext>
            </a:extLst>
          </p:cNvPr>
          <p:cNvSpPr/>
          <p:nvPr/>
        </p:nvSpPr>
        <p:spPr>
          <a:xfrm rot="16200000">
            <a:off x="7400271" y="3777388"/>
            <a:ext cx="414477" cy="2323473"/>
          </a:xfrm>
          <a:prstGeom prst="leftBrace">
            <a:avLst>
              <a:gd name="adj1" fmla="val 51733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7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1.2</a:t>
            </a:r>
            <a:r>
              <a:rPr lang="zh-CN" altLang="en-US" sz="4000" dirty="0"/>
              <a:t>、强化学习术语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1B0DD5-9285-4B41-B789-1A89C32D174D}"/>
              </a:ext>
            </a:extLst>
          </p:cNvPr>
          <p:cNvSpPr txBox="1"/>
          <p:nvPr/>
        </p:nvSpPr>
        <p:spPr>
          <a:xfrm>
            <a:off x="714475" y="973263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策略（</a:t>
            </a:r>
            <a:r>
              <a:rPr lang="en-US" altLang="zh-CN" sz="3200" spc="-10" dirty="0">
                <a:latin typeface="+mn-ea"/>
              </a:rPr>
              <a:t>policy</a:t>
            </a:r>
            <a:r>
              <a:rPr lang="zh-CN" altLang="en-US" sz="3200" spc="-10" dirty="0">
                <a:latin typeface="+mn-ea"/>
              </a:rPr>
              <a:t>）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6E824D-A10A-49D3-858E-0257ED7FA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5" y="1865881"/>
            <a:ext cx="4762500" cy="31146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58C61B-D739-4521-B16D-6CB69D2D6E8A}"/>
              </a:ext>
            </a:extLst>
          </p:cNvPr>
          <p:cNvSpPr/>
          <p:nvPr/>
        </p:nvSpPr>
        <p:spPr>
          <a:xfrm>
            <a:off x="5021705" y="1628649"/>
            <a:ext cx="6921295" cy="344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𝜋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𝑎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指当给定状态为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时，采取行动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的概率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(left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𝑠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0.2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(right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𝑠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𝑠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0.7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观察状态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s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时，智能体行动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随机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108399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5.3</a:t>
            </a:r>
            <a:r>
              <a:rPr lang="zh-CN" altLang="en-US" sz="4000" dirty="0"/>
              <a:t>、</a:t>
            </a:r>
            <a:r>
              <a:rPr lang="en-US" altLang="zh-CN" sz="4000" dirty="0"/>
              <a:t>TD Learning </a:t>
            </a:r>
            <a:r>
              <a:rPr lang="zh-CN" altLang="en-US" sz="4000" dirty="0"/>
              <a:t>→</a:t>
            </a:r>
            <a:r>
              <a:rPr lang="en-US" altLang="zh-CN" sz="4000" dirty="0"/>
              <a:t> DQN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A9EACE-F005-4A9B-A244-29FEF82D1C3D}"/>
                  </a:ext>
                </a:extLst>
              </p:cNvPr>
              <p:cNvSpPr/>
              <p:nvPr/>
            </p:nvSpPr>
            <p:spPr>
              <a:xfrm>
                <a:off x="974518" y="1097549"/>
                <a:ext cx="10358045" cy="69842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A9EACE-F005-4A9B-A244-29FEF82D1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8" y="1097549"/>
                <a:ext cx="10358045" cy="6984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AFF59C0-7849-438C-938D-80A9A5A97820}"/>
              </a:ext>
            </a:extLst>
          </p:cNvPr>
          <p:cNvSpPr/>
          <p:nvPr/>
        </p:nvSpPr>
        <p:spPr>
          <a:xfrm>
            <a:off x="974517" y="2006350"/>
            <a:ext cx="10358045" cy="698424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prstClr val="black"/>
                </a:solidFill>
                <a:latin typeface="微软雅黑"/>
              </a:rPr>
              <a:t> TD Learning for DQN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：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/>
              <p:nvPr/>
            </p:nvSpPr>
            <p:spPr>
              <a:xfrm>
                <a:off x="974517" y="2844343"/>
                <a:ext cx="8979110" cy="1955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+mn-ea"/>
                  </a:rPr>
                  <a:t>DQN</a:t>
                </a:r>
                <a:r>
                  <a:rPr lang="zh-CN" altLang="en-US" sz="2800" dirty="0">
                    <a:latin typeface="+mn-ea"/>
                  </a:rPr>
                  <a:t>的输出，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，是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一个估计值。</a:t>
                </a:r>
                <a:endParaRPr lang="en-US" altLang="zh-CN" sz="2800" dirty="0">
                  <a:latin typeface="+mn-ea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微软雅黑"/>
                  </a:rPr>
                  <a:t>DQN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的输出，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，是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微软雅黑"/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一个估计值。</a:t>
                </a:r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因此，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7" y="2844343"/>
                <a:ext cx="8979110" cy="1955215"/>
              </a:xfrm>
              <a:prstGeom prst="rect">
                <a:avLst/>
              </a:prstGeom>
              <a:blipFill>
                <a:blip r:embed="rId4"/>
                <a:stretch>
                  <a:fillRect l="-1222" r="-5363" b="-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331A0B03-9B96-4E59-B068-9857697ED06F}"/>
              </a:ext>
            </a:extLst>
          </p:cNvPr>
          <p:cNvSpPr/>
          <p:nvPr/>
        </p:nvSpPr>
        <p:spPr>
          <a:xfrm>
            <a:off x="2429872" y="5317428"/>
            <a:ext cx="1797356" cy="65857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预测值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4D0DF1F-981B-4C96-9A7F-05ABE6D195A2}"/>
              </a:ext>
            </a:extLst>
          </p:cNvPr>
          <p:cNvSpPr/>
          <p:nvPr/>
        </p:nvSpPr>
        <p:spPr>
          <a:xfrm rot="16200000">
            <a:off x="3181789" y="4100926"/>
            <a:ext cx="414477" cy="1676400"/>
          </a:xfrm>
          <a:prstGeom prst="leftBrace">
            <a:avLst>
              <a:gd name="adj1" fmla="val 51733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3DD96D-DE03-4646-A8FF-CF40FE47F30A}"/>
              </a:ext>
            </a:extLst>
          </p:cNvPr>
          <p:cNvSpPr/>
          <p:nvPr/>
        </p:nvSpPr>
        <p:spPr>
          <a:xfrm>
            <a:off x="4599308" y="5298359"/>
            <a:ext cx="3840153" cy="65857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TD </a:t>
            </a:r>
            <a:r>
              <a:rPr lang="zh-CN" altLang="en-US" sz="2400" dirty="0">
                <a:solidFill>
                  <a:schemeClr val="tx1"/>
                </a:solidFill>
              </a:rPr>
              <a:t>目标值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B9E0445C-0D76-4DD6-BA3D-A72991F7B4B1}"/>
              </a:ext>
            </a:extLst>
          </p:cNvPr>
          <p:cNvSpPr/>
          <p:nvPr/>
        </p:nvSpPr>
        <p:spPr>
          <a:xfrm rot="16200000">
            <a:off x="6333451" y="3129194"/>
            <a:ext cx="414477" cy="3581722"/>
          </a:xfrm>
          <a:prstGeom prst="leftBrace">
            <a:avLst>
              <a:gd name="adj1" fmla="val 51733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5549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5.3</a:t>
            </a:r>
            <a:r>
              <a:rPr lang="zh-CN" altLang="en-US" sz="4000" dirty="0"/>
              <a:t>、</a:t>
            </a:r>
            <a:r>
              <a:rPr lang="en-US" altLang="zh-CN" sz="4000" dirty="0"/>
              <a:t>TD Learning </a:t>
            </a:r>
            <a:r>
              <a:rPr lang="zh-CN" altLang="en-US" sz="4000" dirty="0"/>
              <a:t>→</a:t>
            </a:r>
            <a:r>
              <a:rPr lang="en-US" altLang="zh-CN" sz="4000" dirty="0"/>
              <a:t> DQN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/>
              <p:nvPr/>
            </p:nvSpPr>
            <p:spPr>
              <a:xfrm>
                <a:off x="824615" y="1408113"/>
                <a:ext cx="8979110" cy="4461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预测值：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微软雅黑"/>
                  </a:rPr>
                  <a:t>TD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目标值：</a:t>
                </a:r>
                <a:endParaRPr lang="en-US" altLang="zh-CN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6BC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dirty="0"/>
                  <a:t> 		  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func>
                      <m:funcPr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sz="2800" dirty="0">
                  <a:solidFill>
                    <a:srgbClr val="C00000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微软雅黑"/>
                  </a:rPr>
                  <a:t>Loss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梯度下降：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15" y="1408113"/>
                <a:ext cx="8979110" cy="4461221"/>
              </a:xfrm>
              <a:prstGeom prst="rect">
                <a:avLst/>
              </a:prstGeom>
              <a:blipFill>
                <a:blip r:embed="rId3"/>
                <a:stretch>
                  <a:fillRect l="-1222" b="-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1DA1350-26A9-4064-B16D-4F736EA675B0}"/>
              </a:ext>
            </a:extLst>
          </p:cNvPr>
          <p:cNvSpPr txBox="1"/>
          <p:nvPr/>
        </p:nvSpPr>
        <p:spPr>
          <a:xfrm>
            <a:off x="714475" y="814180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使用</a:t>
            </a:r>
            <a:r>
              <a:rPr lang="en-US" altLang="zh-CN" sz="3200" spc="-10" dirty="0">
                <a:latin typeface="+mn-ea"/>
              </a:rPr>
              <a:t>TD Learning </a:t>
            </a:r>
            <a:r>
              <a:rPr lang="zh-CN" altLang="en-US" sz="3200" spc="-10" dirty="0">
                <a:latin typeface="+mn-ea"/>
              </a:rPr>
              <a:t>训练</a:t>
            </a:r>
            <a:r>
              <a:rPr lang="en-US" altLang="zh-CN" sz="3200" spc="-10" dirty="0">
                <a:latin typeface="+mn-ea"/>
              </a:rPr>
              <a:t>DQN</a:t>
            </a:r>
          </a:p>
        </p:txBody>
      </p:sp>
    </p:spTree>
    <p:extLst>
      <p:ext uri="{BB962C8B-B14F-4D97-AF65-F5344CB8AC3E}">
        <p14:creationId xmlns:p14="http://schemas.microsoft.com/office/powerpoint/2010/main" val="18720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>
            <a:extLst>
              <a:ext uri="{FF2B5EF4-FFF2-40B4-BE49-F238E27FC236}">
                <a16:creationId xmlns:a16="http://schemas.microsoft.com/office/drawing/2014/main" id="{8D302161-AD61-4C7A-BE0A-9E9E9EBECC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738" y="265113"/>
            <a:ext cx="11320462" cy="5676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Temporal Difference (TD) Learning</a:t>
            </a:r>
            <a:endParaRPr lang="zh-CN" altLang="en-US" sz="4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5034AC-E59B-4CFD-880E-8F0FB349D6B3}"/>
              </a:ext>
            </a:extLst>
          </p:cNvPr>
          <p:cNvSpPr txBox="1"/>
          <p:nvPr/>
        </p:nvSpPr>
        <p:spPr>
          <a:xfrm>
            <a:off x="566738" y="1179866"/>
            <a:ext cx="425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latin typeface="+mn-ea"/>
              </a:rPr>
              <a:t>算法</a:t>
            </a:r>
            <a:r>
              <a:rPr lang="zh-CN" altLang="en-US" sz="2800" dirty="0">
                <a:latin typeface="+mn-ea"/>
              </a:rPr>
              <a:t>：</a:t>
            </a:r>
            <a:r>
              <a:rPr lang="en-US" altLang="zh-CN" sz="2800" dirty="0">
                <a:latin typeface="+mn-ea"/>
              </a:rPr>
              <a:t>TD</a:t>
            </a:r>
            <a:r>
              <a:rPr lang="zh-CN" altLang="en-US" sz="2800" dirty="0">
                <a:latin typeface="+mn-ea"/>
              </a:rPr>
              <a:t>学习的一次迭代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AA6E72-98E1-4D9A-82E4-50F2CA84029A}"/>
                  </a:ext>
                </a:extLst>
              </p:cNvPr>
              <p:cNvSpPr txBox="1"/>
              <p:nvPr/>
            </p:nvSpPr>
            <p:spPr>
              <a:xfrm>
                <a:off x="566738" y="1771402"/>
                <a:ext cx="7849136" cy="4418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tx1"/>
                    </a:solidFill>
                    <a:latin typeface="+mn-ea"/>
                  </a:rPr>
                  <a:t>观测状态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+mn-ea"/>
                  </a:rPr>
                  <a:t>最合理的动作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+mn-ea"/>
                  </a:rPr>
                  <a:t>. 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endParaRPr lang="en-US" altLang="zh-CN" sz="28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+mn-ea"/>
                  </a:rPr>
                  <a:t>预测值：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endParaRPr lang="en-US" altLang="zh-CN" sz="28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CN" altLang="en-US" sz="2800" dirty="0">
                    <a:latin typeface="+mn-ea"/>
                  </a:rPr>
                  <a:t>价值网络求梯度：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sz="2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CN" sz="2800" i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</m:sub>
                                    </m:sSub>
                                    <m:r>
                                      <a:rPr lang="en-US" altLang="zh-CN" sz="2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800" dirty="0">
                  <a:latin typeface="+mn-ea"/>
                </a:endParaRPr>
              </a:p>
              <a:p>
                <a:pPr marL="342900" indent="-342900" algn="l">
                  <a:buFont typeface="+mj-lt"/>
                  <a:buAutoNum type="arabicPeriod"/>
                </a:pPr>
                <a:endParaRPr lang="en-US" altLang="zh-CN" sz="2800" dirty="0">
                  <a:latin typeface="+mn-ea"/>
                </a:endParaRP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环境提供新状态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+mn-ea"/>
                  </a:rPr>
                  <a:t>和奖励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+mn-ea"/>
                  </a:rPr>
                  <a:t>.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计算</a:t>
                </a:r>
                <a:r>
                  <a:rPr lang="en-US" altLang="zh-CN" sz="2800" dirty="0">
                    <a:latin typeface="+mn-ea"/>
                  </a:rPr>
                  <a:t>TD</a:t>
                </a:r>
                <a:r>
                  <a:rPr lang="zh-CN" altLang="en-US" sz="2800" dirty="0">
                    <a:latin typeface="+mn-ea"/>
                  </a:rPr>
                  <a:t>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𝑚𝑎𝑥𝑄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800" dirty="0">
                  <a:latin typeface="+mn-ea"/>
                </a:endParaRP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梯度下降：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)×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AA6E72-98E1-4D9A-82E4-50F2CA840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8" y="1771402"/>
                <a:ext cx="7849136" cy="4418069"/>
              </a:xfrm>
              <a:prstGeom prst="rect">
                <a:avLst/>
              </a:prstGeom>
              <a:blipFill>
                <a:blip r:embed="rId2"/>
                <a:stretch>
                  <a:fillRect l="-1777" t="-2579" b="-17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9519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>
            <a:extLst>
              <a:ext uri="{FF2B5EF4-FFF2-40B4-BE49-F238E27FC236}">
                <a16:creationId xmlns:a16="http://schemas.microsoft.com/office/drawing/2014/main" id="{8D302161-AD61-4C7A-BE0A-9E9E9EBECC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738" y="265113"/>
            <a:ext cx="11320462" cy="5676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5.2</a:t>
            </a:r>
            <a:r>
              <a:rPr lang="zh-CN" altLang="en-US" sz="4000" dirty="0"/>
              <a:t>、</a:t>
            </a:r>
            <a:r>
              <a:rPr lang="en-US" altLang="zh-CN" sz="4000" dirty="0"/>
              <a:t>Temporal Difference (TD) Learning</a:t>
            </a:r>
            <a:endParaRPr lang="zh-CN" altLang="en-US" sz="4000" dirty="0"/>
          </a:p>
        </p:txBody>
      </p:sp>
      <p:sp>
        <p:nvSpPr>
          <p:cNvPr id="2" name="文本框 119">
            <a:extLst>
              <a:ext uri="{FF2B5EF4-FFF2-40B4-BE49-F238E27FC236}">
                <a16:creationId xmlns:a16="http://schemas.microsoft.com/office/drawing/2014/main" id="{BAA87528-39E8-D89D-63C2-AE68931258BF}"/>
              </a:ext>
            </a:extLst>
          </p:cNvPr>
          <p:cNvSpPr txBox="1"/>
          <p:nvPr/>
        </p:nvSpPr>
        <p:spPr>
          <a:xfrm>
            <a:off x="974427" y="1332167"/>
            <a:ext cx="1052846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</a:t>
            </a:r>
            <a:r>
              <a:rPr lang="zh-CN" altLang="en-US" sz="3200" spc="-10" dirty="0">
                <a:solidFill>
                  <a:srgbClr val="0070C0"/>
                </a:solidFill>
                <a:latin typeface="+mn-ea"/>
              </a:rPr>
              <a:t>测试</a:t>
            </a:r>
            <a:r>
              <a:rPr lang="zh-CN" altLang="en-US" sz="3200" spc="-10" dirty="0">
                <a:latin typeface="+mn-ea"/>
              </a:rPr>
              <a:t>：</a:t>
            </a:r>
            <a:r>
              <a:rPr lang="en-US" altLang="zh-CN" sz="3200" spc="-10" dirty="0">
                <a:latin typeface="+mn-ea"/>
              </a:rPr>
              <a:t>Q-learning</a:t>
            </a:r>
            <a:r>
              <a:rPr lang="zh-CN" altLang="en-US" sz="3200" spc="-10" dirty="0">
                <a:latin typeface="+mn-ea"/>
              </a:rPr>
              <a:t>算法中，</a:t>
            </a:r>
            <a:r>
              <a:rPr lang="en-US" altLang="zh-CN" sz="3200" spc="-10" dirty="0">
                <a:latin typeface="+mn-ea"/>
              </a:rPr>
              <a:t>Q</a:t>
            </a:r>
            <a:r>
              <a:rPr lang="zh-CN" altLang="en-US" sz="3200" spc="-10" dirty="0">
                <a:latin typeface="+mn-ea"/>
              </a:rPr>
              <a:t>函数是：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39BA3A75-CFAD-41A3-4DCE-83C067A9AF6E}"/>
              </a:ext>
            </a:extLst>
          </p:cNvPr>
          <p:cNvSpPr txBox="1"/>
          <p:nvPr/>
        </p:nvSpPr>
        <p:spPr>
          <a:xfrm>
            <a:off x="1800918" y="2391629"/>
            <a:ext cx="1111540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A</a:t>
            </a:r>
            <a:r>
              <a:rPr lang="zh-CN" altLang="en-US" sz="3200" spc="-10" dirty="0">
                <a:latin typeface="+mn-ea"/>
              </a:rPr>
              <a:t>、状态函数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100106C3-67AE-7F1C-A90A-6E295BB8B0EB}"/>
              </a:ext>
            </a:extLst>
          </p:cNvPr>
          <p:cNvSpPr txBox="1"/>
          <p:nvPr/>
        </p:nvSpPr>
        <p:spPr>
          <a:xfrm>
            <a:off x="1800918" y="3211416"/>
            <a:ext cx="1039108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B</a:t>
            </a:r>
            <a:r>
              <a:rPr lang="zh-CN" altLang="en-US" sz="3200" spc="-10" dirty="0">
                <a:latin typeface="+mn-ea"/>
              </a:rPr>
              <a:t>、</a:t>
            </a:r>
            <a:r>
              <a:rPr lang="zh-CN" altLang="en-CN" sz="3200" spc="-10" dirty="0">
                <a:latin typeface="+mn-ea"/>
              </a:rPr>
              <a:t>估值函数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9C105554-AEE7-232A-0372-DE0A23C80834}"/>
              </a:ext>
            </a:extLst>
          </p:cNvPr>
          <p:cNvSpPr txBox="1"/>
          <p:nvPr/>
        </p:nvSpPr>
        <p:spPr>
          <a:xfrm>
            <a:off x="1800918" y="3966421"/>
            <a:ext cx="1039108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C</a:t>
            </a:r>
            <a:r>
              <a:rPr lang="zh-CN" altLang="en-US" sz="3200" spc="-10">
                <a:latin typeface="+mn-ea"/>
              </a:rPr>
              <a:t>、行动</a:t>
            </a:r>
            <a:r>
              <a:rPr lang="en-US" altLang="zh-CN" sz="3200" spc="-10">
                <a:latin typeface="+mn-ea"/>
              </a:rPr>
              <a:t>-</a:t>
            </a:r>
            <a:r>
              <a:rPr lang="zh-CN" altLang="en-US" sz="3200" spc="-10" dirty="0">
                <a:latin typeface="+mn-ea"/>
              </a:rPr>
              <a:t>价值</a:t>
            </a:r>
            <a:r>
              <a:rPr lang="zh-CN" altLang="en-CN" sz="3200" spc="-10" dirty="0">
                <a:latin typeface="+mn-ea"/>
              </a:rPr>
              <a:t>函数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9" name="文本框 119">
            <a:extLst>
              <a:ext uri="{FF2B5EF4-FFF2-40B4-BE49-F238E27FC236}">
                <a16:creationId xmlns:a16="http://schemas.microsoft.com/office/drawing/2014/main" id="{C16AFCCD-D862-C581-B568-29DEED084BD5}"/>
              </a:ext>
            </a:extLst>
          </p:cNvPr>
          <p:cNvSpPr txBox="1"/>
          <p:nvPr/>
        </p:nvSpPr>
        <p:spPr>
          <a:xfrm>
            <a:off x="1800918" y="4726564"/>
            <a:ext cx="1039108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D</a:t>
            </a:r>
            <a:r>
              <a:rPr lang="zh-CN" altLang="en-US" sz="3200" spc="-10" dirty="0">
                <a:latin typeface="+mn-ea"/>
              </a:rPr>
              <a:t>、</a:t>
            </a:r>
            <a:r>
              <a:rPr lang="zh-CN" altLang="en-CN" sz="3200" spc="-10" dirty="0">
                <a:latin typeface="+mn-ea"/>
              </a:rPr>
              <a:t>奖励函数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0" name="Text Box 314">
            <a:extLst>
              <a:ext uri="{FF2B5EF4-FFF2-40B4-BE49-F238E27FC236}">
                <a16:creationId xmlns:a16="http://schemas.microsoft.com/office/drawing/2014/main" id="{53CC667E-4025-70B0-7661-B0AA25054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427" y="3844603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1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6.1</a:t>
            </a:r>
            <a:r>
              <a:rPr lang="zh-CN" altLang="en-US" sz="4000" dirty="0"/>
              <a:t>、策略函数近似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/>
              <p:nvPr/>
            </p:nvSpPr>
            <p:spPr>
              <a:xfrm>
                <a:off x="824615" y="1408113"/>
                <a:ext cx="8979110" cy="4621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+mn-ea"/>
                  </a:rPr>
                  <a:t>策略函数 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800" i="1" spc="-10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微软雅黑"/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是一个概率密度函数。</a:t>
                </a:r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该函数输入为 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其输出所有行动的可能性，例如</a:t>
                </a:r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m:rPr>
                          <m:nor/>
                        </m:rPr>
                        <a:rPr lang="zh-C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left</m:t>
                      </m:r>
                      <m:r>
                        <m:rPr>
                          <m:nor/>
                        </m:rPr>
                        <a:rPr lang="en-US" altLang="zh-CN" sz="2800" b="0" i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80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altLang="zh-CN" sz="2800" b="0" i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28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0.2,</m:t>
                      </m:r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80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m:rPr>
                          <m:nor/>
                        </m:rPr>
                        <a:rPr lang="zh-CN" altLang="en-US" sz="280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right</m:t>
                      </m:r>
                      <m:r>
                        <m:rPr>
                          <m:nor/>
                        </m:rPr>
                        <a:rPr lang="en-US" altLang="zh-CN" sz="2800" b="0" i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altLang="zh-CN" sz="28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28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80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0.1,</m:t>
                      </m:r>
                    </m:oMath>
                  </m:oMathPara>
                </a14:m>
                <a:endParaRPr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zh-C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8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up</m:t>
                    </m:r>
                    <m:r>
                      <m:rPr>
                        <m:nor/>
                      </m:rPr>
                      <a:rPr lang="en-US" altLang="zh-CN" sz="28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zh-CN" sz="28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8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0.7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从分布中随机抽样行动 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15" y="1408113"/>
                <a:ext cx="8979110" cy="4621971"/>
              </a:xfrm>
              <a:prstGeom prst="rect">
                <a:avLst/>
              </a:prstGeom>
              <a:blipFill>
                <a:blip r:embed="rId3"/>
                <a:stretch>
                  <a:fillRect l="-1222" b="-1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1DA1350-26A9-4064-B16D-4F736EA675B0}"/>
                  </a:ext>
                </a:extLst>
              </p:cNvPr>
              <p:cNvSpPr txBox="1"/>
              <p:nvPr/>
            </p:nvSpPr>
            <p:spPr>
              <a:xfrm>
                <a:off x="714475" y="814180"/>
                <a:ext cx="11228525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策略函数 </a:t>
                </a:r>
                <a14:m>
                  <m:oMath xmlns:m="http://schemas.openxmlformats.org/officeDocument/2006/math">
                    <m:r>
                      <a:rPr lang="zh-CN" altLang="en-US" sz="3200" i="1" spc="-1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3200" b="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1DA1350-26A9-4064-B16D-4F736EA6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814180"/>
                <a:ext cx="11228525" cy="633187"/>
              </a:xfrm>
              <a:prstGeom prst="rect">
                <a:avLst/>
              </a:prstGeom>
              <a:blipFill>
                <a:blip r:embed="rId4"/>
                <a:stretch>
                  <a:fillRect l="-1194" t="-4854" b="-32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0991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6.1</a:t>
            </a:r>
            <a:r>
              <a:rPr lang="zh-CN" altLang="en-US" sz="4000" dirty="0"/>
              <a:t>、策略函数近似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6C7EC9-5055-4EFF-91CF-1094E70B5DFB}"/>
              </a:ext>
            </a:extLst>
          </p:cNvPr>
          <p:cNvSpPr txBox="1"/>
          <p:nvPr/>
        </p:nvSpPr>
        <p:spPr>
          <a:xfrm>
            <a:off x="824615" y="1408113"/>
            <a:ext cx="8979110" cy="16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+mn-ea"/>
              </a:rPr>
              <a:t>如果只有几个状态和行动，那么可以。</a:t>
            </a:r>
            <a:endParaRPr lang="en-US" altLang="zh-CN" sz="2800" dirty="0">
              <a:solidFill>
                <a:prstClr val="black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绘制表格并进行学习：</a:t>
            </a:r>
            <a:r>
              <a:rPr lang="en-US" altLang="zh-CN" sz="2800" dirty="0">
                <a:solidFill>
                  <a:prstClr val="black"/>
                </a:solidFill>
                <a:latin typeface="微软雅黑"/>
              </a:rPr>
              <a:t>Q-table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那如果有很多（无穷）状态和行动怎么办？</a:t>
            </a:r>
            <a:endParaRPr lang="en-US" altLang="zh-CN" sz="2800" dirty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DA1350-26A9-4064-B16D-4F736EA675B0}"/>
              </a:ext>
            </a:extLst>
          </p:cNvPr>
          <p:cNvSpPr txBox="1"/>
          <p:nvPr/>
        </p:nvSpPr>
        <p:spPr>
          <a:xfrm>
            <a:off x="714475" y="814180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能否直接学习策略函数？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ABD38-ACE4-C7A4-D7AC-1E11B63E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3217334"/>
            <a:ext cx="6515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4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6.1</a:t>
            </a:r>
            <a:r>
              <a:rPr lang="zh-CN" altLang="en-US" sz="4000" dirty="0"/>
              <a:t>、策略函数近似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/>
              <p:nvPr/>
            </p:nvSpPr>
            <p:spPr>
              <a:xfrm>
                <a:off x="916977" y="2167209"/>
                <a:ext cx="8979110" cy="130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+mn-ea"/>
                  </a:rPr>
                  <a:t>使用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+mn-ea"/>
                  </a:rPr>
                  <a:t>Policy Network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800" i="1" spc="-1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sz="2800" b="1" spc="-10"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近似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800" i="1" spc="-10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微软雅黑"/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。</a:t>
                </a:r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800" b="1" spc="-1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微软雅黑"/>
                  </a:rPr>
                  <a:t>: 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神经网络的可训练参数</a:t>
                </a:r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7" y="2167209"/>
                <a:ext cx="8979110" cy="1308884"/>
              </a:xfrm>
              <a:prstGeom prst="rect">
                <a:avLst/>
              </a:prstGeom>
              <a:blipFill>
                <a:blip r:embed="rId3"/>
                <a:stretch>
                  <a:fillRect l="-1222" b="-12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1DA1350-26A9-4064-B16D-4F736EA675B0}"/>
                  </a:ext>
                </a:extLst>
              </p:cNvPr>
              <p:cNvSpPr txBox="1"/>
              <p:nvPr/>
            </p:nvSpPr>
            <p:spPr>
              <a:xfrm>
                <a:off x="714475" y="814180"/>
                <a:ext cx="11228525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zh-CN" sz="3200" spc="-10" dirty="0">
                    <a:latin typeface="+mn-ea"/>
                  </a:rPr>
                  <a:t>Policy Network</a:t>
                </a:r>
                <a:r>
                  <a:rPr lang="zh-CN" altLang="en-US" sz="3200" spc="-1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 spc="-1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3200" b="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32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sz="3200" b="1" i="0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1DA1350-26A9-4064-B16D-4F736EA6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814180"/>
                <a:ext cx="11228525" cy="633187"/>
              </a:xfrm>
              <a:prstGeom prst="rect">
                <a:avLst/>
              </a:prstGeom>
              <a:blipFill>
                <a:blip r:embed="rId4"/>
                <a:stretch>
                  <a:fillRect l="-1194" t="-4854" b="-32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B74A00C-505B-4CC0-9D76-091595A6C8C4}"/>
                  </a:ext>
                </a:extLst>
              </p:cNvPr>
              <p:cNvSpPr/>
              <p:nvPr/>
            </p:nvSpPr>
            <p:spPr>
              <a:xfrm>
                <a:off x="916977" y="1458076"/>
                <a:ext cx="10358045" cy="69842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b="1" dirty="0">
                    <a:solidFill>
                      <a:prstClr val="black"/>
                    </a:solidFill>
                    <a:latin typeface="微软雅黑"/>
                  </a:rPr>
                  <a:t> Policy Network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：使用神经网络近似 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800" i="1" spc="-10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微软雅黑"/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B74A00C-505B-4CC0-9D76-091595A6C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7" y="1458076"/>
                <a:ext cx="10358045" cy="698424"/>
              </a:xfrm>
              <a:prstGeom prst="rect">
                <a:avLst/>
              </a:prstGeom>
              <a:blipFill>
                <a:blip r:embed="rId5"/>
                <a:stretch>
                  <a:fillRect l="-176" b="-11304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D42A852-3662-4D10-972A-417CCB32F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309" y="3449487"/>
            <a:ext cx="11633892" cy="2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5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6.1</a:t>
            </a:r>
            <a:r>
              <a:rPr lang="zh-CN" altLang="en-US" sz="4000" dirty="0"/>
              <a:t>、策略函数近似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/>
              <p:nvPr/>
            </p:nvSpPr>
            <p:spPr>
              <a:xfrm>
                <a:off x="714475" y="1447367"/>
                <a:ext cx="8979110" cy="1955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 spc="-10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e>
                    </m:nary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800" b="0" dirty="0">
                  <a:solidFill>
                    <a:prstClr val="black"/>
                  </a:solidFill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brk m:alnAt="9"/>
                      </m:rP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={"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𝑙𝑒𝑓𝑡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prstClr val="black"/>
                        </a:solidFill>
                        <a:latin typeface="微软雅黑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𝑟𝑖𝑔h𝑡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prstClr val="black"/>
                        </a:solidFill>
                        <a:latin typeface="微软雅黑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"}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+mn-ea"/>
                  </a:rPr>
                  <a:t> ，是所有行动的集合</a:t>
                </a:r>
                <a:endParaRPr lang="en-US" altLang="zh-CN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0" dirty="0">
                    <a:solidFill>
                      <a:prstClr val="black"/>
                    </a:solidFill>
                    <a:latin typeface="+mn-ea"/>
                  </a:rPr>
                  <a:t>因此使用</a:t>
                </a:r>
                <a:r>
                  <a:rPr lang="en-US" altLang="zh-CN" sz="2800" b="0" dirty="0" err="1">
                    <a:solidFill>
                      <a:prstClr val="black"/>
                    </a:solidFill>
                    <a:latin typeface="+mn-ea"/>
                  </a:rPr>
                  <a:t>softmax</a:t>
                </a:r>
                <a:r>
                  <a:rPr lang="zh-CN" altLang="en-US" sz="2800" b="0" dirty="0">
                    <a:solidFill>
                      <a:prstClr val="black"/>
                    </a:solidFill>
                    <a:latin typeface="+mn-ea"/>
                  </a:rPr>
                  <a:t>激活函数</a:t>
                </a:r>
                <a:endParaRPr lang="en-US" altLang="zh-CN" sz="2800" b="0" dirty="0">
                  <a:solidFill>
                    <a:prstClr val="black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76C7EC9-5055-4EFF-91CF-1094E70B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1447367"/>
                <a:ext cx="8979110" cy="1955215"/>
              </a:xfrm>
              <a:prstGeom prst="rect">
                <a:avLst/>
              </a:prstGeom>
              <a:blipFill>
                <a:blip r:embed="rId3"/>
                <a:stretch>
                  <a:fillRect l="-1222" b="-7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1DA1350-26A9-4064-B16D-4F736EA675B0}"/>
                  </a:ext>
                </a:extLst>
              </p:cNvPr>
              <p:cNvSpPr txBox="1"/>
              <p:nvPr/>
            </p:nvSpPr>
            <p:spPr>
              <a:xfrm>
                <a:off x="714475" y="814180"/>
                <a:ext cx="11228525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zh-CN" sz="3200" spc="-10" dirty="0">
                    <a:latin typeface="+mn-ea"/>
                  </a:rPr>
                  <a:t>Policy Network</a:t>
                </a:r>
                <a:r>
                  <a:rPr lang="zh-CN" altLang="en-US" sz="3200" spc="-1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 spc="-1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3200" b="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32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sz="3200" b="1" i="0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1DA1350-26A9-4064-B16D-4F736EA6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814180"/>
                <a:ext cx="11228525" cy="633187"/>
              </a:xfrm>
              <a:prstGeom prst="rect">
                <a:avLst/>
              </a:prstGeom>
              <a:blipFill>
                <a:blip r:embed="rId4"/>
                <a:stretch>
                  <a:fillRect l="-1194" t="-4854" b="-32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D42A852-3662-4D10-972A-417CCB32F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3449487"/>
            <a:ext cx="11633892" cy="2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6.2</a:t>
            </a:r>
            <a:r>
              <a:rPr lang="zh-CN" altLang="en-US" sz="4000" dirty="0"/>
              <a:t>、状态价值函数近似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DA1350-26A9-4064-B16D-4F736EA675B0}"/>
              </a:ext>
            </a:extLst>
          </p:cNvPr>
          <p:cNvSpPr txBox="1"/>
          <p:nvPr/>
        </p:nvSpPr>
        <p:spPr>
          <a:xfrm>
            <a:off x="714475" y="814180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状态价值函数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95D108-65B4-4A6C-83C5-0F4E4CC0E448}"/>
              </a:ext>
            </a:extLst>
          </p:cNvPr>
          <p:cNvSpPr/>
          <p:nvPr/>
        </p:nvSpPr>
        <p:spPr>
          <a:xfrm>
            <a:off x="916977" y="1458076"/>
            <a:ext cx="10358045" cy="698424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定义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：折扣回报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6D321E9-CB76-4BF8-8FFB-29CF5E854991}"/>
                  </a:ext>
                </a:extLst>
              </p:cNvPr>
              <p:cNvSpPr/>
              <p:nvPr/>
            </p:nvSpPr>
            <p:spPr>
              <a:xfrm>
                <a:off x="916977" y="2167209"/>
                <a:ext cx="100408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6D321E9-CB76-4BF8-8FFB-29CF5E854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7" y="2167209"/>
                <a:ext cx="1004083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A0DC972-DE7B-4C21-AACE-1AB28FDC3441}"/>
              </a:ext>
            </a:extLst>
          </p:cNvPr>
          <p:cNvSpPr/>
          <p:nvPr/>
        </p:nvSpPr>
        <p:spPr>
          <a:xfrm>
            <a:off x="916976" y="2721722"/>
            <a:ext cx="10358045" cy="698424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定义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：行动价值函数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FFDBBD2-144A-4C4E-97A1-0D0CD5DD77AD}"/>
                  </a:ext>
                </a:extLst>
              </p:cNvPr>
              <p:cNvSpPr/>
              <p:nvPr/>
            </p:nvSpPr>
            <p:spPr>
              <a:xfrm>
                <a:off x="916977" y="3460422"/>
                <a:ext cx="100408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FFDBBD2-144A-4C4E-97A1-0D0CD5DD7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7" y="3460422"/>
                <a:ext cx="1004083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1E0197DA-957F-45E1-81A8-A6C44D97B1C5}"/>
              </a:ext>
            </a:extLst>
          </p:cNvPr>
          <p:cNvSpPr/>
          <p:nvPr/>
        </p:nvSpPr>
        <p:spPr>
          <a:xfrm>
            <a:off x="916975" y="4038908"/>
            <a:ext cx="10358045" cy="698424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定义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：状态价值函数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/>
              <p:nvPr/>
            </p:nvSpPr>
            <p:spPr>
              <a:xfrm>
                <a:off x="916977" y="4876704"/>
                <a:ext cx="10040833" cy="532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7" y="4876704"/>
                <a:ext cx="10040833" cy="532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38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8" grpId="0" animBg="1"/>
      <p:bldP spid="9" grpId="0"/>
      <p:bldP spid="10" grpId="0" animBg="1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6.2</a:t>
            </a:r>
            <a:r>
              <a:rPr lang="zh-CN" altLang="en-US" sz="4000" dirty="0"/>
              <a:t>、状态价值函数近似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DA1350-26A9-4064-B16D-4F736EA675B0}"/>
              </a:ext>
            </a:extLst>
          </p:cNvPr>
          <p:cNvSpPr txBox="1"/>
          <p:nvPr/>
        </p:nvSpPr>
        <p:spPr>
          <a:xfrm>
            <a:off x="714475" y="814180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基于策略的强化学习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95D108-65B4-4A6C-83C5-0F4E4CC0E448}"/>
              </a:ext>
            </a:extLst>
          </p:cNvPr>
          <p:cNvSpPr/>
          <p:nvPr/>
        </p:nvSpPr>
        <p:spPr>
          <a:xfrm>
            <a:off x="916977" y="1458076"/>
            <a:ext cx="10358045" cy="698424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定义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：</a:t>
            </a:r>
            <a:r>
              <a:rPr lang="zh-CN" altLang="en-US" sz="2800" dirty="0">
                <a:solidFill>
                  <a:srgbClr val="C00000"/>
                </a:solidFill>
                <a:latin typeface="微软雅黑"/>
              </a:rPr>
              <a:t>状态价值函数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0DC972-DE7B-4C21-AACE-1AB28FDC3441}"/>
              </a:ext>
            </a:extLst>
          </p:cNvPr>
          <p:cNvSpPr/>
          <p:nvPr/>
        </p:nvSpPr>
        <p:spPr>
          <a:xfrm>
            <a:off x="916976" y="2721722"/>
            <a:ext cx="10358045" cy="698424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微软雅黑"/>
              </a:rPr>
              <a:t>逼近状态价值函数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FFDBBD2-144A-4C4E-97A1-0D0CD5DD77AD}"/>
                  </a:ext>
                </a:extLst>
              </p:cNvPr>
              <p:cNvSpPr/>
              <p:nvPr/>
            </p:nvSpPr>
            <p:spPr>
              <a:xfrm>
                <a:off x="916977" y="3460422"/>
                <a:ext cx="10040833" cy="216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tx1"/>
                    </a:solidFill>
                  </a:rPr>
                  <a:t>通过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Policy Network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逼近策略函数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/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微软雅黑"/>
                  </a:rPr>
                  <a:t>通过下列逼近价值函数</a:t>
                </a:r>
                <a:endParaRPr lang="en-US" altLang="zh-CN" sz="2800" dirty="0">
                  <a:latin typeface="微软雅黑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800" b="1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zh-CN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800" b="1">
                              <a:latin typeface="Cambria Math" panose="02040503050406030204" pitchFamily="18" charset="0"/>
                            </a:rPr>
                            <m:t>𝛉</m:t>
                          </m:r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)·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FFDBBD2-144A-4C4E-97A1-0D0CD5DD7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7" y="3460422"/>
                <a:ext cx="10040833" cy="2165208"/>
              </a:xfrm>
              <a:prstGeom prst="rect">
                <a:avLst/>
              </a:prstGeom>
              <a:blipFill>
                <a:blip r:embed="rId3"/>
                <a:stretch>
                  <a:fillRect l="-1136" t="-15116" b="-1017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/>
              <p:nvPr/>
            </p:nvSpPr>
            <p:spPr>
              <a:xfrm>
                <a:off x="916977" y="2161379"/>
                <a:ext cx="10040833" cy="532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7" y="2161379"/>
                <a:ext cx="10040833" cy="5327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63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1.2</a:t>
            </a:r>
            <a:r>
              <a:rPr lang="zh-CN" altLang="en-US" sz="4000" dirty="0"/>
              <a:t>、强化学习术语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1B0DD5-9285-4B41-B789-1A89C32D174D}"/>
              </a:ext>
            </a:extLst>
          </p:cNvPr>
          <p:cNvSpPr txBox="1"/>
          <p:nvPr/>
        </p:nvSpPr>
        <p:spPr>
          <a:xfrm>
            <a:off x="714475" y="973263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策略（</a:t>
            </a:r>
            <a:r>
              <a:rPr lang="en-US" altLang="zh-CN" sz="3200" spc="-10" dirty="0">
                <a:latin typeface="+mn-ea"/>
              </a:rPr>
              <a:t>policy</a:t>
            </a:r>
            <a:r>
              <a:rPr lang="zh-CN" altLang="en-US" sz="3200" spc="-10" dirty="0">
                <a:latin typeface="+mn-ea"/>
              </a:rPr>
              <a:t>）</a:t>
            </a:r>
            <a:endParaRPr lang="en-US" altLang="zh-CN" sz="3200" spc="-1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6E824D-A10A-49D3-858E-0257ED7FA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79" y="2913602"/>
            <a:ext cx="4762500" cy="31146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53674EE-4B0A-4F8A-A493-36A34850248E}"/>
              </a:ext>
            </a:extLst>
          </p:cNvPr>
          <p:cNvSpPr/>
          <p:nvPr/>
        </p:nvSpPr>
        <p:spPr>
          <a:xfrm>
            <a:off x="404038" y="1748647"/>
            <a:ext cx="11632019" cy="633187"/>
          </a:xfrm>
          <a:prstGeom prst="rect">
            <a:avLst/>
          </a:prstGeom>
          <a:solidFill>
            <a:srgbClr val="F1F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6BCC">
                    <a:alpha val="87000"/>
                  </a:srgbClr>
                </a:solidFill>
              </a:rPr>
              <a:t>随机策略还是确定性策略？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CF1FBC-9DA1-4F36-8A82-DDA91C769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312" y="2913602"/>
            <a:ext cx="5527954" cy="31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16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6.2</a:t>
            </a:r>
            <a:r>
              <a:rPr lang="zh-CN" altLang="en-US" sz="4000" dirty="0"/>
              <a:t>、状态价值函数近似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DA1350-26A9-4064-B16D-4F736EA675B0}"/>
              </a:ext>
            </a:extLst>
          </p:cNvPr>
          <p:cNvSpPr txBox="1"/>
          <p:nvPr/>
        </p:nvSpPr>
        <p:spPr>
          <a:xfrm>
            <a:off x="714475" y="814180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基于策略的强化学习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95D108-65B4-4A6C-83C5-0F4E4CC0E448}"/>
              </a:ext>
            </a:extLst>
          </p:cNvPr>
          <p:cNvSpPr/>
          <p:nvPr/>
        </p:nvSpPr>
        <p:spPr>
          <a:xfrm>
            <a:off x="916977" y="1458076"/>
            <a:ext cx="10358045" cy="698424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/>
              </a:rPr>
              <a:t> 逼近状态价值函数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A0DC972-DE7B-4C21-AACE-1AB28FDC3441}"/>
                  </a:ext>
                </a:extLst>
              </p:cNvPr>
              <p:cNvSpPr/>
              <p:nvPr/>
            </p:nvSpPr>
            <p:spPr>
              <a:xfrm>
                <a:off x="916976" y="2721722"/>
                <a:ext cx="10358045" cy="698424"/>
              </a:xfrm>
              <a:prstGeom prst="rect">
                <a:avLst/>
              </a:prstGeom>
              <a:solidFill>
                <a:srgbClr val="F7FAD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dirty="0">
                    <a:solidFill>
                      <a:schemeClr val="tx1"/>
                    </a:solidFill>
                    <a:latin typeface="微软雅黑"/>
                  </a:rPr>
                  <a:t> 基于策略学习：最大化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e>
                    </m:d>
                  </m:oMath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A0DC972-DE7B-4C21-AACE-1AB28FDC3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6" y="2721722"/>
                <a:ext cx="10358045" cy="698424"/>
              </a:xfrm>
              <a:prstGeom prst="rect">
                <a:avLst/>
              </a:prstGeom>
              <a:blipFill>
                <a:blip r:embed="rId3"/>
                <a:stretch>
                  <a:fillRect l="-176" b="-11304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FFDBBD2-144A-4C4E-97A1-0D0CD5DD77AD}"/>
                  </a:ext>
                </a:extLst>
              </p:cNvPr>
              <p:cNvSpPr/>
              <p:nvPr/>
            </p:nvSpPr>
            <p:spPr>
              <a:xfrm>
                <a:off x="809424" y="4426989"/>
                <a:ext cx="10040833" cy="1393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tx1"/>
                    </a:solidFill>
                  </a:rPr>
                  <a:t>观察状态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sz="2800" dirty="0"/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更新策略：</a:t>
                </a:r>
                <a14:m>
                  <m:oMath xmlns:m="http://schemas.openxmlformats.org/officeDocument/2006/math">
                    <m:r>
                      <a:rPr lang="zh-CN" altLang="en-US" sz="2800" b="1" i="0">
                        <a:latin typeface="Cambria Math" panose="02040503050406030204" pitchFamily="18" charset="0"/>
                      </a:rPr>
                      <m:t>𝛉</m:t>
                    </m:r>
                    <m:r>
                      <m:rPr>
                        <m:nor/>
                      </m:rPr>
                      <a:rPr lang="zh-CN" altLang="en-US" sz="2800" i="1"/>
                      <m:t>←</m:t>
                    </m:r>
                    <m:r>
                      <a:rPr lang="zh-CN" altLang="en-US" sz="2800" b="1" i="0"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 i="0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b="1" i="0"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FFDBBD2-144A-4C4E-97A1-0D0CD5DD7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24" y="4426989"/>
                <a:ext cx="10040833" cy="1393267"/>
              </a:xfrm>
              <a:prstGeom prst="rect">
                <a:avLst/>
              </a:prstGeom>
              <a:blipFill>
                <a:blip r:embed="rId4"/>
                <a:stretch>
                  <a:fillRect l="-1093" b="-4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/>
              <p:nvPr/>
            </p:nvSpPr>
            <p:spPr>
              <a:xfrm>
                <a:off x="916977" y="2161379"/>
                <a:ext cx="10040833" cy="532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)·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7" y="2161379"/>
                <a:ext cx="10040833" cy="532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5B475EA-54E8-4116-ACBD-43418D2681A0}"/>
                  </a:ext>
                </a:extLst>
              </p:cNvPr>
              <p:cNvSpPr/>
              <p:nvPr/>
            </p:nvSpPr>
            <p:spPr>
              <a:xfrm>
                <a:off x="916975" y="3574355"/>
                <a:ext cx="10358045" cy="69842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dirty="0">
                    <a:solidFill>
                      <a:srgbClr val="C00000"/>
                    </a:solidFill>
                    <a:latin typeface="微软雅黑"/>
                  </a:rPr>
                  <a:t>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微软雅黑"/>
                  </a:rPr>
                  <a:t>如何提高</a:t>
                </a:r>
                <a14:m>
                  <m:oMath xmlns:m="http://schemas.openxmlformats.org/officeDocument/2006/math">
                    <m:r>
                      <a:rPr lang="zh-CN" altLang="en-US" sz="2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？ 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Policy Gradient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上升！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5B475EA-54E8-4116-ACBD-43418D268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5" y="3574355"/>
                <a:ext cx="10358045" cy="698424"/>
              </a:xfrm>
              <a:prstGeom prst="rect">
                <a:avLst/>
              </a:prstGeom>
              <a:blipFill>
                <a:blip r:embed="rId6"/>
                <a:stretch>
                  <a:fillRect l="-176" b="-11304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39AAE6F0-40DB-431E-BCA7-A9F35D333412}"/>
              </a:ext>
            </a:extLst>
          </p:cNvPr>
          <p:cNvSpPr/>
          <p:nvPr/>
        </p:nvSpPr>
        <p:spPr>
          <a:xfrm>
            <a:off x="5937393" y="5493328"/>
            <a:ext cx="1722581" cy="726358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</a:rPr>
              <a:t>Policy Gradient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00A316-0CA1-414B-BCCD-89D9139F4C1C}"/>
              </a:ext>
            </a:extLst>
          </p:cNvPr>
          <p:cNvSpPr/>
          <p:nvPr/>
        </p:nvSpPr>
        <p:spPr>
          <a:xfrm>
            <a:off x="4676931" y="4821077"/>
            <a:ext cx="1109272" cy="1184602"/>
          </a:xfrm>
          <a:prstGeom prst="rect">
            <a:avLst/>
          </a:prstGeom>
          <a:noFill/>
          <a:ln w="57150">
            <a:solidFill>
              <a:srgbClr val="1C2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/>
      <p:bldP spid="10" grpId="0" animBg="1"/>
      <p:bldP spid="12" grpId="0" animBg="1"/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6.3</a:t>
            </a:r>
            <a:r>
              <a:rPr lang="zh-CN" altLang="en-US" sz="4000" dirty="0"/>
              <a:t>、</a:t>
            </a:r>
            <a:r>
              <a:rPr lang="en-US" altLang="zh-CN" sz="4000" dirty="0"/>
              <a:t>Policy Gradient</a:t>
            </a:r>
            <a:endParaRPr lang="zh-CN" altLang="en-US" sz="4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95D108-65B4-4A6C-83C5-0F4E4CC0E448}"/>
              </a:ext>
            </a:extLst>
          </p:cNvPr>
          <p:cNvSpPr/>
          <p:nvPr/>
        </p:nvSpPr>
        <p:spPr>
          <a:xfrm>
            <a:off x="916976" y="1077627"/>
            <a:ext cx="1035804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定义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：逼近</a:t>
            </a:r>
            <a:r>
              <a:rPr lang="zh-CN" altLang="en-US" sz="2800" dirty="0">
                <a:solidFill>
                  <a:schemeClr val="tx1"/>
                </a:solidFill>
                <a:latin typeface="微软雅黑"/>
              </a:rPr>
              <a:t>状态价值函数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/>
              <p:nvPr/>
            </p:nvSpPr>
            <p:spPr>
              <a:xfrm>
                <a:off x="916976" y="3429000"/>
                <a:ext cx="10040833" cy="2001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)·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</m:oMath>
                </a14:m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800" dirty="0"/>
                  <a:t>	     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)·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sz="2800" dirty="0"/>
              </a:p>
              <a:p>
                <a:r>
                  <a:rPr lang="en-US" altLang="zh-CN" sz="2800" b="0" dirty="0">
                    <a:solidFill>
                      <a:schemeClr val="tx1"/>
                    </a:solidFill>
                  </a:rPr>
                  <a:t>	  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6" y="3429000"/>
                <a:ext cx="10040833" cy="2001125"/>
              </a:xfrm>
              <a:prstGeom prst="rect">
                <a:avLst/>
              </a:prstGeom>
              <a:blipFill>
                <a:blip r:embed="rId3"/>
                <a:stretch>
                  <a:fillRect b="-2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5F677D1-A565-4CE4-BD20-D2E4071F791E}"/>
                  </a:ext>
                </a:extLst>
              </p:cNvPr>
              <p:cNvSpPr/>
              <p:nvPr/>
            </p:nvSpPr>
            <p:spPr>
              <a:xfrm>
                <a:off x="916976" y="1741953"/>
                <a:ext cx="5555175" cy="577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)·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5F677D1-A565-4CE4-BD20-D2E4071F7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6" y="1741953"/>
                <a:ext cx="5555175" cy="577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F76E1C-2C6C-46E8-A8D5-3A816AF0A644}"/>
                  </a:ext>
                </a:extLst>
              </p:cNvPr>
              <p:cNvSpPr/>
              <p:nvPr/>
            </p:nvSpPr>
            <p:spPr>
              <a:xfrm>
                <a:off x="916976" y="2633499"/>
                <a:ext cx="10358045" cy="576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b="1" dirty="0">
                    <a:solidFill>
                      <a:prstClr val="black"/>
                    </a:solidFill>
                    <a:latin typeface="微软雅黑"/>
                  </a:rPr>
                  <a:t> Policy Gradient</a:t>
                </a:r>
                <a:r>
                  <a:rPr lang="zh-CN" altLang="en-US" sz="2800" b="1" dirty="0">
                    <a:solidFill>
                      <a:prstClr val="black"/>
                    </a:solidFill>
                    <a:latin typeface="微软雅黑"/>
                  </a:rPr>
                  <a:t>：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关于</a:t>
                </a:r>
                <a14:m>
                  <m:oMath xmlns:m="http://schemas.openxmlformats.org/officeDocument/2006/math">
                    <m:r>
                      <a:rPr lang="zh-CN" altLang="en-US" sz="28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的导数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F76E1C-2C6C-46E8-A8D5-3A816AF0A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6" y="2633499"/>
                <a:ext cx="10358045" cy="576000"/>
              </a:xfrm>
              <a:prstGeom prst="rect">
                <a:avLst/>
              </a:prstGeom>
              <a:blipFill>
                <a:blip r:embed="rId5"/>
                <a:stretch>
                  <a:fillRect l="-176" t="-6383" b="-25532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66EE1B00-388D-403D-9E78-C2D894C79228}"/>
              </a:ext>
            </a:extLst>
          </p:cNvPr>
          <p:cNvSpPr/>
          <p:nvPr/>
        </p:nvSpPr>
        <p:spPr>
          <a:xfrm>
            <a:off x="916975" y="5649626"/>
            <a:ext cx="10358045" cy="540000"/>
          </a:xfrm>
          <a:prstGeom prst="rect">
            <a:avLst/>
          </a:prstGeom>
          <a:solidFill>
            <a:srgbClr val="F7FAD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注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：这种推导过于简化，不够严谨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3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6.3</a:t>
            </a:r>
            <a:r>
              <a:rPr lang="zh-CN" altLang="en-US" sz="4000" dirty="0"/>
              <a:t>、</a:t>
            </a:r>
            <a:r>
              <a:rPr lang="en-US" altLang="zh-CN" sz="4000" dirty="0"/>
              <a:t>Policy Gradient</a:t>
            </a:r>
            <a:endParaRPr lang="zh-CN" altLang="en-US" sz="4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95D108-65B4-4A6C-83C5-0F4E4CC0E448}"/>
              </a:ext>
            </a:extLst>
          </p:cNvPr>
          <p:cNvSpPr/>
          <p:nvPr/>
        </p:nvSpPr>
        <p:spPr>
          <a:xfrm>
            <a:off x="916975" y="852322"/>
            <a:ext cx="1035804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定义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：逼近</a:t>
            </a:r>
            <a:r>
              <a:rPr lang="zh-CN" altLang="en-US" sz="2800" dirty="0">
                <a:solidFill>
                  <a:schemeClr val="tx1"/>
                </a:solidFill>
                <a:latin typeface="微软雅黑"/>
              </a:rPr>
              <a:t>状态价值函数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/>
              <p:nvPr/>
            </p:nvSpPr>
            <p:spPr>
              <a:xfrm>
                <a:off x="916975" y="2760842"/>
                <a:ext cx="10040833" cy="13839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en-US" altLang="zh-CN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r>
                  <a:rPr lang="en-US" altLang="zh-CN" sz="2800" b="0" dirty="0"/>
                  <a:t>	   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5" y="2760842"/>
                <a:ext cx="10040833" cy="1383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5F677D1-A565-4CE4-BD20-D2E4071F791E}"/>
                  </a:ext>
                </a:extLst>
              </p:cNvPr>
              <p:cNvSpPr/>
              <p:nvPr/>
            </p:nvSpPr>
            <p:spPr>
              <a:xfrm>
                <a:off x="916976" y="1475974"/>
                <a:ext cx="5555175" cy="577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)·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5F677D1-A565-4CE4-BD20-D2E4071F7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6" y="1475974"/>
                <a:ext cx="5555175" cy="577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F76E1C-2C6C-46E8-A8D5-3A816AF0A644}"/>
                  </a:ext>
                </a:extLst>
              </p:cNvPr>
              <p:cNvSpPr/>
              <p:nvPr/>
            </p:nvSpPr>
            <p:spPr>
              <a:xfrm>
                <a:off x="916975" y="2120962"/>
                <a:ext cx="10358045" cy="576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b="1" dirty="0">
                    <a:solidFill>
                      <a:prstClr val="black"/>
                    </a:solidFill>
                    <a:latin typeface="微软雅黑"/>
                  </a:rPr>
                  <a:t> Policy Gradient</a:t>
                </a:r>
                <a:r>
                  <a:rPr lang="zh-CN" altLang="en-US" sz="2800" b="1" dirty="0">
                    <a:solidFill>
                      <a:prstClr val="black"/>
                    </a:solidFill>
                    <a:latin typeface="微软雅黑"/>
                  </a:rPr>
                  <a:t>：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关于</a:t>
                </a:r>
                <a14:m>
                  <m:oMath xmlns:m="http://schemas.openxmlformats.org/officeDocument/2006/math">
                    <m:r>
                      <a:rPr lang="zh-CN" altLang="en-US" sz="28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的导数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F76E1C-2C6C-46E8-A8D5-3A816AF0A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5" y="2120962"/>
                <a:ext cx="10358045" cy="576000"/>
              </a:xfrm>
              <a:prstGeom prst="rect">
                <a:avLst/>
              </a:prstGeom>
              <a:blipFill>
                <a:blip r:embed="rId5"/>
                <a:stretch>
                  <a:fillRect l="-176" t="-6383" b="-25532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3BAF95D5-D344-4FF2-99A8-CD3AB1092518}"/>
              </a:ext>
            </a:extLst>
          </p:cNvPr>
          <p:cNvSpPr/>
          <p:nvPr/>
        </p:nvSpPr>
        <p:spPr>
          <a:xfrm>
            <a:off x="4631961" y="3304235"/>
            <a:ext cx="1840190" cy="840576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C08A844-B570-4C63-A9D1-3A7E57A7B70D}"/>
                  </a:ext>
                </a:extLst>
              </p:cNvPr>
              <p:cNvSpPr/>
              <p:nvPr/>
            </p:nvSpPr>
            <p:spPr>
              <a:xfrm>
                <a:off x="3540174" y="4274102"/>
                <a:ext cx="6473256" cy="173157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den>
                    </m:f>
                    <m:r>
                      <a:rPr lang="en-US" altLang="zh-CN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</m:oMath>
                </a14:m>
                <a:endParaRPr lang="en-US" altLang="zh-CN" sz="2400" b="1" dirty="0">
                  <a:solidFill>
                    <a:srgbClr val="7030A0"/>
                  </a:solidFill>
                </a:endParaRPr>
              </a:p>
              <a:p>
                <a:endParaRPr lang="en-US" altLang="zh-CN" sz="2400" b="1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</a:rPr>
                  <a:t>→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𝛉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den>
                    </m:f>
                    <m:r>
                      <a:rPr lang="en-US" altLang="zh-CN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C08A844-B570-4C63-A9D1-3A7E57A7B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174" y="4274102"/>
                <a:ext cx="6473256" cy="1731576"/>
              </a:xfrm>
              <a:prstGeom prst="rect">
                <a:avLst/>
              </a:prstGeom>
              <a:blipFill>
                <a:blip r:embed="rId6"/>
                <a:stretch>
                  <a:fillRect l="-1318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6FACE45-B61C-44A1-B80D-55ED943A9628}"/>
              </a:ext>
            </a:extLst>
          </p:cNvPr>
          <p:cNvCxnSpPr>
            <a:cxnSpLocks/>
          </p:cNvCxnSpPr>
          <p:nvPr/>
        </p:nvCxnSpPr>
        <p:spPr>
          <a:xfrm>
            <a:off x="6569133" y="5523875"/>
            <a:ext cx="693147" cy="25483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D759575-FACC-467F-ADC9-0FFE80548277}"/>
              </a:ext>
            </a:extLst>
          </p:cNvPr>
          <p:cNvCxnSpPr/>
          <p:nvPr/>
        </p:nvCxnSpPr>
        <p:spPr>
          <a:xfrm>
            <a:off x="7450111" y="5681272"/>
            <a:ext cx="464696" cy="19487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58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6.3</a:t>
            </a:r>
            <a:r>
              <a:rPr lang="zh-CN" altLang="en-US" sz="4000" dirty="0"/>
              <a:t>、</a:t>
            </a:r>
            <a:r>
              <a:rPr lang="en-US" altLang="zh-CN" sz="4000" dirty="0"/>
              <a:t>Policy Gradient</a:t>
            </a:r>
            <a:endParaRPr lang="zh-CN" altLang="en-US" sz="4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95D108-65B4-4A6C-83C5-0F4E4CC0E448}"/>
              </a:ext>
            </a:extLst>
          </p:cNvPr>
          <p:cNvSpPr/>
          <p:nvPr/>
        </p:nvSpPr>
        <p:spPr>
          <a:xfrm>
            <a:off x="916975" y="852322"/>
            <a:ext cx="1035804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定义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：逼近</a:t>
            </a:r>
            <a:r>
              <a:rPr lang="zh-CN" altLang="en-US" sz="2800" dirty="0">
                <a:solidFill>
                  <a:schemeClr val="tx1"/>
                </a:solidFill>
                <a:latin typeface="微软雅黑"/>
              </a:rPr>
              <a:t>状态价值函数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/>
              <p:nvPr/>
            </p:nvSpPr>
            <p:spPr>
              <a:xfrm>
                <a:off x="916975" y="2760842"/>
                <a:ext cx="10040833" cy="2070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en-US" altLang="zh-CN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r>
                  <a:rPr lang="en-US" altLang="zh-CN" sz="2800" b="0" dirty="0"/>
                  <a:t>	   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0" dirty="0">
                  <a:solidFill>
                    <a:schemeClr val="tx1"/>
                  </a:solidFill>
                </a:endParaRPr>
              </a:p>
              <a:p>
                <a:r>
                  <a:rPr lang="en-US" altLang="zh-CN" sz="2800" dirty="0"/>
                  <a:t>	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CN" altLang="en-US" sz="28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BB78F5-2CB3-4AAC-B3EB-0BCC8BB87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5" y="2760842"/>
                <a:ext cx="10040833" cy="20706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5F677D1-A565-4CE4-BD20-D2E4071F791E}"/>
                  </a:ext>
                </a:extLst>
              </p:cNvPr>
              <p:cNvSpPr/>
              <p:nvPr/>
            </p:nvSpPr>
            <p:spPr>
              <a:xfrm>
                <a:off x="916976" y="1475974"/>
                <a:ext cx="5555175" cy="577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)·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5F677D1-A565-4CE4-BD20-D2E4071F7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6" y="1475974"/>
                <a:ext cx="5555175" cy="577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F76E1C-2C6C-46E8-A8D5-3A816AF0A644}"/>
                  </a:ext>
                </a:extLst>
              </p:cNvPr>
              <p:cNvSpPr/>
              <p:nvPr/>
            </p:nvSpPr>
            <p:spPr>
              <a:xfrm>
                <a:off x="916975" y="2120962"/>
                <a:ext cx="10358045" cy="576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b="1" dirty="0">
                    <a:solidFill>
                      <a:prstClr val="black"/>
                    </a:solidFill>
                    <a:latin typeface="微软雅黑"/>
                  </a:rPr>
                  <a:t> Policy Gradient</a:t>
                </a:r>
                <a:r>
                  <a:rPr lang="zh-CN" altLang="en-US" sz="2800" b="1" dirty="0">
                    <a:solidFill>
                      <a:prstClr val="black"/>
                    </a:solidFill>
                    <a:latin typeface="微软雅黑"/>
                  </a:rPr>
                  <a:t>：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关于</a:t>
                </a:r>
                <a14:m>
                  <m:oMath xmlns:m="http://schemas.openxmlformats.org/officeDocument/2006/math">
                    <m:r>
                      <a:rPr lang="zh-CN" altLang="en-US" sz="28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的导数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F76E1C-2C6C-46E8-A8D5-3A816AF0A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5" y="2120962"/>
                <a:ext cx="10358045" cy="576000"/>
              </a:xfrm>
              <a:prstGeom prst="rect">
                <a:avLst/>
              </a:prstGeom>
              <a:blipFill>
                <a:blip r:embed="rId5"/>
                <a:stretch>
                  <a:fillRect l="-176" t="-6383" b="-25532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0C554C2-977E-4467-9CAA-B7A256EF068F}"/>
                  </a:ext>
                </a:extLst>
              </p:cNvPr>
              <p:cNvSpPr/>
              <p:nvPr/>
            </p:nvSpPr>
            <p:spPr>
              <a:xfrm>
                <a:off x="3304819" y="5552031"/>
                <a:ext cx="21252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8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0C554C2-977E-4467-9CAA-B7A256EF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19" y="5552031"/>
                <a:ext cx="21252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6718A8F8-408E-47FA-9F7D-B055E356E1B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14288" y="4695590"/>
            <a:ext cx="981694" cy="914398"/>
          </a:xfrm>
          <a:prstGeom prst="curvedConnector3">
            <a:avLst/>
          </a:prstGeom>
          <a:ln w="25400">
            <a:solidFill>
              <a:srgbClr val="1C20B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9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6.3</a:t>
            </a:r>
            <a:r>
              <a:rPr lang="zh-CN" altLang="en-US" sz="4000" dirty="0"/>
              <a:t>、</a:t>
            </a:r>
            <a:r>
              <a:rPr lang="en-US" altLang="zh-CN" sz="4000" dirty="0"/>
              <a:t>Policy Gradient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23ECA7-81BE-43FF-8D09-AC84C32245A6}"/>
                  </a:ext>
                </a:extLst>
              </p:cNvPr>
              <p:cNvSpPr/>
              <p:nvPr/>
            </p:nvSpPr>
            <p:spPr>
              <a:xfrm>
                <a:off x="1781389" y="3042287"/>
                <a:ext cx="8629222" cy="10480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3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</m:d>
                        </m:num>
                        <m:den>
                          <m: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den>
                      </m:f>
                      <m:r>
                        <a:rPr lang="en-US" altLang="zh-CN" sz="32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·|</m:t>
                              </m:r>
                              <m:r>
                                <a:rPr lang="en-US" altLang="zh-CN" sz="3200" i="1">
                                  <a:solidFill>
                                    <a:srgbClr val="70AD4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3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32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zh-CN" altLang="en-US" sz="3200" dirty="0"/>
                            <m:t> 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zh-CN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zh-CN" altLang="en-U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altLang="zh-CN" sz="3200" i="1">
                                      <a:solidFill>
                                        <a:srgbClr val="70AD47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3200" i="1">
                                      <a:solidFill>
                                        <a:srgbClr val="70AD47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CN" altLang="en-US" sz="3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den>
                      </m:f>
                      <m:r>
                        <a:rPr lang="en-US" altLang="zh-CN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23ECA7-81BE-43FF-8D09-AC84C3224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389" y="3042287"/>
                <a:ext cx="8629222" cy="1048044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B31CE2A8-139F-4B14-AE7A-75A23F26D445}"/>
              </a:ext>
            </a:extLst>
          </p:cNvPr>
          <p:cNvSpPr/>
          <p:nvPr/>
        </p:nvSpPr>
        <p:spPr>
          <a:xfrm>
            <a:off x="834654" y="1698286"/>
            <a:ext cx="3557464" cy="667208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  <a:latin typeface="微软雅黑"/>
              </a:rPr>
              <a:t>Policy Gradient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966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10525760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6.3</a:t>
            </a:r>
            <a:r>
              <a:rPr lang="zh-CN" altLang="en-US" sz="4000" dirty="0"/>
              <a:t>、</a:t>
            </a:r>
            <a:r>
              <a:rPr lang="en-US" altLang="zh-CN" sz="4000" dirty="0"/>
              <a:t>Policy Gradient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31CE2A8-139F-4B14-AE7A-75A23F26D445}"/>
                  </a:ext>
                </a:extLst>
              </p:cNvPr>
              <p:cNvSpPr/>
              <p:nvPr/>
            </p:nvSpPr>
            <p:spPr>
              <a:xfrm>
                <a:off x="411795" y="1165054"/>
                <a:ext cx="11625038" cy="10480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3200" dirty="0">
                    <a:solidFill>
                      <a:srgbClr val="C00000"/>
                    </a:solidFill>
                    <a:latin typeface="微软雅黑"/>
                  </a:rPr>
                  <a:t>Policy Gradient</a:t>
                </a:r>
                <a:r>
                  <a:rPr lang="zh-CN" altLang="en-US" sz="3200" dirty="0">
                    <a:solidFill>
                      <a:srgbClr val="C00000"/>
                    </a:solidFill>
                    <a:latin typeface="微软雅黑"/>
                  </a:rPr>
                  <a:t>：</a:t>
                </a:r>
                <a:r>
                  <a:rPr lang="en-US" altLang="zh-CN" sz="3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32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3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en-US" altLang="zh-CN" sz="3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zh-CN" alt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·|</m:t>
                            </m:r>
                            <m:r>
                              <a:rPr lang="en-US" altLang="zh-CN" sz="32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32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32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zh-CN" altLang="en-US" sz="32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sub>
                    </m:sSub>
                    <m:r>
                      <a:rPr lang="en-US" altLang="zh-CN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CN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32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CN" altLang="en-US" sz="32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3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en-US" altLang="zh-CN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31CE2A8-139F-4B14-AE7A-75A23F26D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95" y="1165054"/>
                <a:ext cx="11625038" cy="1048044"/>
              </a:xfrm>
              <a:prstGeom prst="rect">
                <a:avLst/>
              </a:prstGeom>
              <a:blipFill>
                <a:blip r:embed="rId3"/>
                <a:stretch>
                  <a:fillRect l="-1363" b="-1163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9D4A2D-10F2-49D7-84A2-0C1219773D0F}"/>
                  </a:ext>
                </a:extLst>
              </p:cNvPr>
              <p:cNvSpPr/>
              <p:nvPr/>
            </p:nvSpPr>
            <p:spPr>
              <a:xfrm>
                <a:off x="411795" y="3553358"/>
                <a:ext cx="10040833" cy="2994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tx1"/>
                    </a:solidFill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sz="32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·|</m:t>
                        </m:r>
                        <m:r>
                          <a:rPr lang="en-US" altLang="zh-CN" sz="32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32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3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m:rPr>
                        <m:nor/>
                      </m:rPr>
                      <a:rPr lang="zh-CN" altLang="en-US" sz="3200" dirty="0">
                        <a:solidFill>
                          <a:prstClr val="black"/>
                        </a:solidFill>
                      </a:rPr>
                      <m:t> </m:t>
                    </m:r>
                  </m:oMath>
                </a14:m>
                <a:r>
                  <a:rPr lang="zh-CN" altLang="en-US" sz="2800" dirty="0"/>
                  <a:t>随机采样一个行动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en-US" altLang="zh-CN" sz="2800" dirty="0"/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计算 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sz="32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3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32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CN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altLang="zh-CN" sz="32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32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CN" altLang="en-US" sz="32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3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en-US" altLang="zh-CN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zh-CN" alt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/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使用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作为</a:t>
                </a:r>
                <a:r>
                  <a:rPr lang="en-US" altLang="zh-CN" sz="2800" dirty="0"/>
                  <a:t>Policy Gradient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的近似值</a:t>
                </a:r>
                <a:endParaRPr lang="en-US" altLang="zh-CN" sz="2800" dirty="0"/>
              </a:p>
              <a:p>
                <a:pPr>
                  <a:lnSpc>
                    <a:spcPct val="125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9D4A2D-10F2-49D7-84A2-0C1219773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95" y="3553358"/>
                <a:ext cx="10040833" cy="2994794"/>
              </a:xfrm>
              <a:prstGeom prst="rect">
                <a:avLst/>
              </a:prstGeom>
              <a:blipFill>
                <a:blip r:embed="rId4"/>
                <a:stretch>
                  <a:fillRect l="-1010" t="-16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EDC0CCAB-5994-478E-9091-C701F95CBA1E}"/>
              </a:ext>
            </a:extLst>
          </p:cNvPr>
          <p:cNvSpPr/>
          <p:nvPr/>
        </p:nvSpPr>
        <p:spPr>
          <a:xfrm>
            <a:off x="7438334" y="1160725"/>
            <a:ext cx="3942413" cy="1048044"/>
          </a:xfrm>
          <a:prstGeom prst="rect">
            <a:avLst/>
          </a:prstGeom>
          <a:noFill/>
          <a:ln w="50800">
            <a:solidFill>
              <a:srgbClr val="1C2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CB069-713C-4FB6-A9F1-3D01AB4A9D7A}"/>
              </a:ext>
            </a:extLst>
          </p:cNvPr>
          <p:cNvSpPr/>
          <p:nvPr/>
        </p:nvSpPr>
        <p:spPr>
          <a:xfrm>
            <a:off x="1671108" y="4296506"/>
            <a:ext cx="5767226" cy="856194"/>
          </a:xfrm>
          <a:prstGeom prst="rect">
            <a:avLst/>
          </a:prstGeom>
          <a:noFill/>
          <a:ln w="50800">
            <a:solidFill>
              <a:srgbClr val="1C2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032A64C-5416-48CA-B9A1-9E8D69503837}"/>
                  </a:ext>
                </a:extLst>
              </p:cNvPr>
              <p:cNvSpPr/>
              <p:nvPr/>
            </p:nvSpPr>
            <p:spPr>
              <a:xfrm>
                <a:off x="7436014" y="3553358"/>
                <a:ext cx="4755986" cy="1690206"/>
              </a:xfrm>
              <a:prstGeom prst="rect">
                <a:avLst/>
              </a:prstGeom>
              <a:solidFill>
                <a:srgbClr val="F7FAD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e>
                    </m:d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的无偏估计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032A64C-5416-48CA-B9A1-9E8D69503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014" y="3553358"/>
                <a:ext cx="4755986" cy="1690206"/>
              </a:xfrm>
              <a:prstGeom prst="rect">
                <a:avLst/>
              </a:prstGeom>
              <a:blipFill>
                <a:blip r:embed="rId5"/>
                <a:stretch>
                  <a:fillRect l="-2394" r="-1862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4">
            <a:extLst>
              <a:ext uri="{FF2B5EF4-FFF2-40B4-BE49-F238E27FC236}">
                <a16:creationId xmlns:a16="http://schemas.microsoft.com/office/drawing/2014/main" id="{4287025F-7015-96A2-925B-1D66D5913EF2}"/>
              </a:ext>
            </a:extLst>
          </p:cNvPr>
          <p:cNvSpPr txBox="1"/>
          <p:nvPr/>
        </p:nvSpPr>
        <p:spPr>
          <a:xfrm>
            <a:off x="299330" y="2677194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蒙特卡洛近似</a:t>
            </a:r>
            <a:endParaRPr lang="en-US" altLang="zh-CN" sz="32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286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9D4A2D-10F2-49D7-84A2-0C1219773D0F}"/>
                  </a:ext>
                </a:extLst>
              </p:cNvPr>
              <p:cNvSpPr/>
              <p:nvPr/>
            </p:nvSpPr>
            <p:spPr>
              <a:xfrm>
                <a:off x="819406" y="1577788"/>
                <a:ext cx="10040833" cy="43299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tx1"/>
                    </a:solidFill>
                  </a:rPr>
                  <a:t>观察状态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tx1"/>
                    </a:solidFill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zh-CN" altLang="en-US" sz="2800" dirty="0">
                        <a:solidFill>
                          <a:prstClr val="black"/>
                        </a:solidFill>
                      </a:rPr>
                      <m:t> </m:t>
                    </m:r>
                  </m:oMath>
                </a14:m>
                <a:r>
                  <a:rPr lang="zh-CN" altLang="en-US" sz="2800" dirty="0"/>
                  <a:t>随机采样一个行动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（一些估计值）</a:t>
                </a:r>
                <a:endParaRPr lang="en-US" altLang="zh-CN" sz="2800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dirty="0"/>
                  <a:t>Policy Network</a:t>
                </a:r>
                <a:r>
                  <a:rPr lang="zh-CN" altLang="en-US" sz="2800" dirty="0"/>
                  <a:t>求梯度：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zh-CN" altLang="en-US" sz="28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sSub>
                      <m:sSubPr>
                        <m:ctrlPr>
                          <a:rPr lang="en-US" altLang="zh-CN" sz="2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800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dirty="0"/>
                  <a:t>(</a:t>
                </a:r>
                <a:r>
                  <a:rPr lang="zh-CN" altLang="en-US" sz="2800" dirty="0"/>
                  <a:t>近似</a:t>
                </a:r>
                <a:r>
                  <a:rPr lang="en-US" altLang="zh-CN" sz="2800" dirty="0"/>
                  <a:t>) Policy Gradient</a:t>
                </a:r>
                <a:r>
                  <a:rPr lang="zh-CN" altLang="en-US" sz="2800" dirty="0"/>
                  <a:t>：</a:t>
                </a:r>
                <a:r>
                  <a:rPr lang="en-US" altLang="zh-CN" sz="28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/>
                  <a:t>更新</a:t>
                </a:r>
                <a:r>
                  <a:rPr lang="en-US" altLang="zh-CN" sz="2800" dirty="0"/>
                  <a:t>Policy Network</a:t>
                </a:r>
                <a:r>
                  <a:rPr lang="zh-CN" altLang="en-US" sz="2800" dirty="0"/>
                  <a:t>：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en-US" altLang="zh-CN" sz="28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i="1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9D4A2D-10F2-49D7-84A2-0C1219773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06" y="1577788"/>
                <a:ext cx="10040833" cy="4329968"/>
              </a:xfrm>
              <a:prstGeom prst="rect">
                <a:avLst/>
              </a:prstGeom>
              <a:blipFill>
                <a:blip r:embed="rId3"/>
                <a:stretch>
                  <a:fillRect l="-1515" b="-35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1ED5FBC-B797-43F8-AFE1-1BD78D917C2A}"/>
              </a:ext>
            </a:extLst>
          </p:cNvPr>
          <p:cNvSpPr txBox="1"/>
          <p:nvPr/>
        </p:nvSpPr>
        <p:spPr>
          <a:xfrm>
            <a:off x="819406" y="944601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算法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F5E6068-B8A4-4022-8C77-F500BA6533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6.4</a:t>
            </a:r>
            <a:r>
              <a:rPr lang="zh-CN" altLang="en-US" sz="4000" dirty="0"/>
              <a:t>、使用</a:t>
            </a:r>
            <a:r>
              <a:rPr lang="en-US" altLang="zh-CN" sz="4000" dirty="0"/>
              <a:t>Policy Gradient</a:t>
            </a:r>
            <a:r>
              <a:rPr lang="zh-CN" altLang="en-US" sz="4000" dirty="0"/>
              <a:t>更新</a:t>
            </a:r>
            <a:r>
              <a:rPr lang="en-US" altLang="zh-CN" sz="4000" dirty="0"/>
              <a:t>Policy Network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7888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6.4</a:t>
            </a:r>
            <a:r>
              <a:rPr lang="zh-CN" altLang="en-US" sz="4000" dirty="0"/>
              <a:t>、使用</a:t>
            </a:r>
            <a:r>
              <a:rPr lang="en-US" altLang="zh-CN" sz="4000" dirty="0"/>
              <a:t>Policy Gradient</a:t>
            </a:r>
            <a:r>
              <a:rPr lang="zh-CN" altLang="en-US" sz="4000" dirty="0"/>
              <a:t>更新</a:t>
            </a:r>
            <a:r>
              <a:rPr lang="en-US" altLang="zh-CN" sz="4000" dirty="0"/>
              <a:t>Policy Network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9D4A2D-10F2-49D7-84A2-0C1219773D0F}"/>
                  </a:ext>
                </a:extLst>
              </p:cNvPr>
              <p:cNvSpPr/>
              <p:nvPr/>
            </p:nvSpPr>
            <p:spPr>
              <a:xfrm>
                <a:off x="819406" y="1577788"/>
                <a:ext cx="10040833" cy="43299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tx1">
                        <a:alpha val="14000"/>
                      </a:schemeClr>
                    </a:solidFill>
                  </a:rPr>
                  <a:t>观察状态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6">
                                <a:lumMod val="75000"/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6">
                                <a:lumMod val="75000"/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tx1">
                      <a:alpha val="14000"/>
                    </a:schemeClr>
                  </a:solidFill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tx1">
                        <a:alpha val="14000"/>
                      </a:schemeClr>
                    </a:solidFill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prstClr val="black">
                            <a:alpha val="14000"/>
                          </a:prst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>
                        <a:solidFill>
                          <a:prstClr val="black">
                            <a:alpha val="14000"/>
                          </a:prst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mtClean="0">
                            <a:solidFill>
                              <a:srgbClr val="C00000">
                                <a:alpha val="14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mtClean="0">
                            <a:solidFill>
                              <a:schemeClr val="tx1"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800" b="1" i="1" smtClean="0">
                            <a:solidFill>
                              <a:schemeClr val="tx1"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zh-CN" altLang="en-US" sz="2800" dirty="0">
                        <a:solidFill>
                          <a:prstClr val="black">
                            <a:alpha val="14000"/>
                          </a:prstClr>
                        </a:solidFill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chemeClr val="tx1">
                        <a:alpha val="14000"/>
                      </a:schemeClr>
                    </a:solidFill>
                  </a:rPr>
                  <a:t>随机采样一个行动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>
                                <a:alpha val="14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>
                                <a:alpha val="14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>
                                <a:alpha val="14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（一些估计值）</a:t>
                </a:r>
                <a:endParaRPr lang="en-US" altLang="zh-CN" sz="2800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dirty="0">
                    <a:solidFill>
                      <a:schemeClr val="tx1">
                        <a:alpha val="14000"/>
                      </a:schemeClr>
                    </a:solidFill>
                  </a:rPr>
                  <a:t>Policy Network</a:t>
                </a:r>
                <a:r>
                  <a:rPr lang="zh-CN" altLang="en-US" sz="2800" dirty="0">
                    <a:solidFill>
                      <a:schemeClr val="tx1">
                        <a:alpha val="14000"/>
                      </a:schemeClr>
                    </a:solidFill>
                  </a:rPr>
                  <a:t>微分：</a:t>
                </a:r>
                <a:r>
                  <a:rPr lang="en-US" altLang="zh-CN" sz="2800" dirty="0">
                    <a:solidFill>
                      <a:prstClr val="black">
                        <a:alpha val="14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0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zh-CN" altLang="en-US" sz="2800" b="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800" b="0" i="1" smtClean="0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800" i="1">
                                <a:solidFill>
                                  <a:prstClr val="black">
                                    <a:alpha val="14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prstClr val="black">
                                    <a:alpha val="14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sz="2800" i="1">
                                <a:solidFill>
                                  <a:prstClr val="black">
                                    <a:alpha val="14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prstClr val="black">
                                        <a:alpha val="14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FF0000">
                                            <a:alpha val="14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FF0000">
                                            <a:alpha val="14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FF0000">
                                            <a:alpha val="14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accent6">
                                            <a:lumMod val="75000"/>
                                            <a:alpha val="14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accent6">
                                            <a:lumMod val="75000"/>
                                            <a:alpha val="14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accent6">
                                            <a:lumMod val="75000"/>
                                            <a:alpha val="14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alpha val="14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b="1">
                                    <a:solidFill>
                                      <a:prstClr val="black">
                                        <a:alpha val="14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b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sSub>
                      <m:sSubPr>
                        <m:ctrlPr>
                          <a:rPr lang="en-US" altLang="zh-CN" sz="2800" b="1" i="1" smtClean="0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800" b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b="1" i="1" smtClean="0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800" dirty="0">
                  <a:solidFill>
                    <a:schemeClr val="tx1">
                      <a:alpha val="14000"/>
                    </a:schemeClr>
                  </a:solidFill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dirty="0">
                    <a:solidFill>
                      <a:schemeClr val="tx1">
                        <a:alpha val="14000"/>
                      </a:schemeClr>
                    </a:solidFill>
                  </a:rPr>
                  <a:t>(</a:t>
                </a:r>
                <a:r>
                  <a:rPr lang="zh-CN" altLang="en-US" sz="2800" dirty="0">
                    <a:solidFill>
                      <a:schemeClr val="tx1">
                        <a:alpha val="14000"/>
                      </a:schemeClr>
                    </a:solidFill>
                  </a:rPr>
                  <a:t>近似</a:t>
                </a:r>
                <a:r>
                  <a:rPr lang="en-US" altLang="zh-CN" sz="2800" dirty="0">
                    <a:solidFill>
                      <a:schemeClr val="tx1">
                        <a:alpha val="14000"/>
                      </a:schemeClr>
                    </a:solidFill>
                  </a:rPr>
                  <a:t>) Policy Gradient</a:t>
                </a:r>
                <a:r>
                  <a:rPr lang="zh-CN" altLang="en-US" sz="2800" dirty="0">
                    <a:solidFill>
                      <a:schemeClr val="tx1">
                        <a:alpha val="14000"/>
                      </a:schemeClr>
                    </a:solidFill>
                  </a:rPr>
                  <a:t>：</a:t>
                </a:r>
                <a:r>
                  <a:rPr lang="en-US" altLang="zh-CN" sz="2800" b="1" dirty="0">
                    <a:solidFill>
                      <a:prstClr val="black">
                        <a:alpha val="14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prstClr val="black">
                            <a:alpha val="14000"/>
                          </a:prstClr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>
                                    <a:alpha val="14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>
                                    <a:alpha val="14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>
                                    <a:alpha val="14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prstClr val="black">
                            <a:alpha val="14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prstClr val="black">
                            <a:alpha val="14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0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tx1">
                      <a:alpha val="14000"/>
                    </a:schemeClr>
                  </a:solidFill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tx1">
                        <a:alpha val="14000"/>
                      </a:schemeClr>
                    </a:solidFill>
                  </a:rPr>
                  <a:t>更新</a:t>
                </a:r>
                <a:r>
                  <a:rPr lang="en-US" altLang="zh-CN" sz="2800" dirty="0">
                    <a:solidFill>
                      <a:schemeClr val="tx1">
                        <a:alpha val="14000"/>
                      </a:schemeClr>
                    </a:solidFill>
                  </a:rPr>
                  <a:t>Policy Network</a:t>
                </a:r>
                <a:r>
                  <a:rPr lang="zh-CN" altLang="en-US" sz="2800" dirty="0">
                    <a:solidFill>
                      <a:schemeClr val="tx1">
                        <a:alpha val="14000"/>
                      </a:schemeClr>
                    </a:solidFill>
                  </a:rPr>
                  <a:t>：</a:t>
                </a:r>
                <a:r>
                  <a:rPr lang="en-US" altLang="zh-CN" sz="2800" dirty="0">
                    <a:solidFill>
                      <a:schemeClr val="tx1">
                        <a:alpha val="14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>
                            <a:solidFill>
                              <a:schemeClr val="tx1"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>
                            <a:alpha val="14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>
                            <a:solidFill>
                              <a:schemeClr val="tx1"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>
                                <a:alpha val="14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0" smtClean="0">
                        <a:solidFill>
                          <a:schemeClr val="tx1">
                            <a:alpha val="14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zh-CN" sz="2800" b="0" i="1" smtClean="0">
                        <a:solidFill>
                          <a:schemeClr val="tx1">
                            <a:alpha val="14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sz="2800" i="1">
                        <a:solidFill>
                          <a:schemeClr val="tx1">
                            <a:alpha val="14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en-US" altLang="zh-CN" sz="2800" b="1" dirty="0">
                    <a:solidFill>
                      <a:prstClr val="black">
                        <a:alpha val="14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prstClr val="black">
                            <a:alpha val="14000"/>
                          </a:prstClr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>
                                    <a:alpha val="14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>
                                    <a:alpha val="14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>
                                    <a:alpha val="14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>
                            <a:solidFill>
                              <a:prstClr val="black">
                                <a:alpha val="14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>
                                    <a:alpha val="14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i="1" dirty="0">
                  <a:solidFill>
                    <a:schemeClr val="tx1">
                      <a:alpha val="14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9D4A2D-10F2-49D7-84A2-0C1219773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06" y="1577788"/>
                <a:ext cx="10040833" cy="4329968"/>
              </a:xfrm>
              <a:prstGeom prst="rect">
                <a:avLst/>
              </a:prstGeom>
              <a:blipFill>
                <a:blip r:embed="rId3"/>
                <a:stretch>
                  <a:fillRect l="-1456" b="-3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1ED5FBC-B797-43F8-AFE1-1BD78D917C2A}"/>
              </a:ext>
            </a:extLst>
          </p:cNvPr>
          <p:cNvSpPr txBox="1"/>
          <p:nvPr/>
        </p:nvSpPr>
        <p:spPr>
          <a:xfrm>
            <a:off x="819406" y="944601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算法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BF52EC-34F2-4766-98E7-CA0B2D842160}"/>
              </a:ext>
            </a:extLst>
          </p:cNvPr>
          <p:cNvSpPr/>
          <p:nvPr/>
        </p:nvSpPr>
        <p:spPr>
          <a:xfrm>
            <a:off x="1289154" y="2893103"/>
            <a:ext cx="5951095" cy="753108"/>
          </a:xfrm>
          <a:prstGeom prst="rect">
            <a:avLst/>
          </a:prstGeom>
          <a:noFill/>
          <a:ln w="44450">
            <a:solidFill>
              <a:srgbClr val="1C2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8F6F7B-8BD1-4F29-BE8F-6A986DFF94A6}"/>
              </a:ext>
            </a:extLst>
          </p:cNvPr>
          <p:cNvSpPr txBox="1"/>
          <p:nvPr/>
        </p:nvSpPr>
        <p:spPr>
          <a:xfrm>
            <a:off x="7519302" y="2977269"/>
            <a:ext cx="221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FF0000"/>
                </a:solidFill>
                <a:latin typeface="+mn-ea"/>
              </a:rPr>
              <a:t>How?</a:t>
            </a:r>
            <a:endParaRPr lang="zh-CN" altLang="en-US" sz="3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05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6.4</a:t>
            </a:r>
            <a:r>
              <a:rPr lang="zh-CN" altLang="en-US" sz="4000" dirty="0"/>
              <a:t>、使用</a:t>
            </a:r>
            <a:r>
              <a:rPr lang="en-US" altLang="zh-CN" sz="4000" dirty="0"/>
              <a:t>Policy Gradient</a:t>
            </a:r>
            <a:r>
              <a:rPr lang="zh-CN" altLang="en-US" sz="4000" dirty="0"/>
              <a:t>更新</a:t>
            </a:r>
            <a:r>
              <a:rPr lang="en-US" altLang="zh-CN" sz="4000" dirty="0"/>
              <a:t>Policy Network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9D4A2D-10F2-49D7-84A2-0C1219773D0F}"/>
                  </a:ext>
                </a:extLst>
              </p:cNvPr>
              <p:cNvSpPr/>
              <p:nvPr/>
            </p:nvSpPr>
            <p:spPr>
              <a:xfrm>
                <a:off x="819406" y="1577788"/>
                <a:ext cx="10040833" cy="661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alpha val="14000"/>
                      </a:schemeClr>
                    </a:solidFill>
                  </a:rPr>
                  <a:t>    </a:t>
                </a:r>
                <a:r>
                  <a:rPr lang="zh-CN" altLang="en-US" sz="2800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（一些估计值）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9D4A2D-10F2-49D7-84A2-0C1219773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06" y="1577788"/>
                <a:ext cx="10040833" cy="661720"/>
              </a:xfrm>
              <a:prstGeom prst="rect">
                <a:avLst/>
              </a:prstGeom>
              <a:blipFill>
                <a:blip r:embed="rId3"/>
                <a:stretch>
                  <a:fillRect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1ED5FBC-B797-43F8-AFE1-1BD78D917C2A}"/>
              </a:ext>
            </a:extLst>
          </p:cNvPr>
          <p:cNvSpPr txBox="1"/>
          <p:nvPr/>
        </p:nvSpPr>
        <p:spPr>
          <a:xfrm>
            <a:off x="819406" y="944601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算法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BF52EC-34F2-4766-98E7-CA0B2D842160}"/>
              </a:ext>
            </a:extLst>
          </p:cNvPr>
          <p:cNvSpPr/>
          <p:nvPr/>
        </p:nvSpPr>
        <p:spPr>
          <a:xfrm>
            <a:off x="1094282" y="1555577"/>
            <a:ext cx="5951095" cy="753108"/>
          </a:xfrm>
          <a:prstGeom prst="rect">
            <a:avLst/>
          </a:prstGeom>
          <a:noFill/>
          <a:ln w="44450">
            <a:solidFill>
              <a:srgbClr val="1C2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8F6F7B-8BD1-4F29-BE8F-6A986DFF94A6}"/>
              </a:ext>
            </a:extLst>
          </p:cNvPr>
          <p:cNvSpPr txBox="1"/>
          <p:nvPr/>
        </p:nvSpPr>
        <p:spPr>
          <a:xfrm>
            <a:off x="7320253" y="1642571"/>
            <a:ext cx="221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FF0000"/>
                </a:solidFill>
                <a:latin typeface="+mn-ea"/>
              </a:rPr>
              <a:t>How?</a:t>
            </a:r>
            <a:endParaRPr lang="zh-CN" altLang="en-US" sz="3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4F3324-3685-4944-A7A7-5DA50BEF2D5B}"/>
              </a:ext>
            </a:extLst>
          </p:cNvPr>
          <p:cNvSpPr/>
          <p:nvPr/>
        </p:nvSpPr>
        <p:spPr>
          <a:xfrm>
            <a:off x="1094282" y="2467409"/>
            <a:ext cx="1035804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方法</a:t>
            </a:r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1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：</a:t>
            </a:r>
            <a:r>
              <a:rPr lang="en-US" altLang="zh-CN" sz="2800" dirty="0">
                <a:solidFill>
                  <a:prstClr val="black"/>
                </a:solidFill>
                <a:latin typeface="微软雅黑"/>
              </a:rPr>
              <a:t>Reinforce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56DEDCF-1616-4E49-B3CC-4380BEA2417A}"/>
                  </a:ext>
                </a:extLst>
              </p:cNvPr>
              <p:cNvSpPr/>
              <p:nvPr/>
            </p:nvSpPr>
            <p:spPr>
              <a:xfrm>
                <a:off x="1159267" y="3102603"/>
                <a:ext cx="10228074" cy="3269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lvl="0" indent="-5143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</a:rPr>
                  <a:t>玩完游戏得到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trajectory</a:t>
                </a:r>
              </a:p>
              <a:p>
                <a:pPr lvl="0">
                  <a:lnSpc>
                    <a:spcPct val="150000"/>
                  </a:lnSpc>
                </a:pP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marL="514350" lvl="0" indent="-5143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</a:rPr>
                  <a:t>计算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所有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折扣回报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6B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6BCC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6BC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marL="514350" lvl="0" indent="-5143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</a:rPr>
                  <a:t>因为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</a:rPr>
                  <a:t>因此可以使用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近似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marL="514350" lvl="0" indent="-5143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</a:rPr>
                  <a:t>→ 使用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56DEDCF-1616-4E49-B3CC-4380BEA24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67" y="3102603"/>
                <a:ext cx="10228074" cy="3269678"/>
              </a:xfrm>
              <a:prstGeom prst="rect">
                <a:avLst/>
              </a:prstGeom>
              <a:blipFill>
                <a:blip r:embed="rId4"/>
                <a:stretch>
                  <a:fillRect l="-1073" b="-4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FCFB34BF-90AD-45D1-B5CB-7643EB3BB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717" y="3814952"/>
            <a:ext cx="64484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" grpId="0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6.4</a:t>
            </a:r>
            <a:r>
              <a:rPr lang="zh-CN" altLang="en-US" sz="4000" dirty="0"/>
              <a:t>、使用</a:t>
            </a:r>
            <a:r>
              <a:rPr lang="en-US" altLang="zh-CN" sz="4000" dirty="0"/>
              <a:t>Policy Gradient</a:t>
            </a:r>
            <a:r>
              <a:rPr lang="zh-CN" altLang="en-US" sz="4000" dirty="0"/>
              <a:t>更新</a:t>
            </a:r>
            <a:r>
              <a:rPr lang="en-US" altLang="zh-CN" sz="4000" dirty="0"/>
              <a:t>Policy Network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9D4A2D-10F2-49D7-84A2-0C1219773D0F}"/>
                  </a:ext>
                </a:extLst>
              </p:cNvPr>
              <p:cNvSpPr/>
              <p:nvPr/>
            </p:nvSpPr>
            <p:spPr>
              <a:xfrm>
                <a:off x="819406" y="1577788"/>
                <a:ext cx="10040833" cy="661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alpha val="14000"/>
                      </a:schemeClr>
                    </a:solidFill>
                  </a:rPr>
                  <a:t>    </a:t>
                </a:r>
                <a:r>
                  <a:rPr lang="zh-CN" altLang="en-US" sz="2800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（一些估计值）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9D4A2D-10F2-49D7-84A2-0C1219773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06" y="1577788"/>
                <a:ext cx="10040833" cy="661720"/>
              </a:xfrm>
              <a:prstGeom prst="rect">
                <a:avLst/>
              </a:prstGeom>
              <a:blipFill>
                <a:blip r:embed="rId3"/>
                <a:stretch>
                  <a:fillRect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1ED5FBC-B797-43F8-AFE1-1BD78D917C2A}"/>
              </a:ext>
            </a:extLst>
          </p:cNvPr>
          <p:cNvSpPr txBox="1"/>
          <p:nvPr/>
        </p:nvSpPr>
        <p:spPr>
          <a:xfrm>
            <a:off x="819406" y="944601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算法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BF52EC-34F2-4766-98E7-CA0B2D842160}"/>
              </a:ext>
            </a:extLst>
          </p:cNvPr>
          <p:cNvSpPr/>
          <p:nvPr/>
        </p:nvSpPr>
        <p:spPr>
          <a:xfrm>
            <a:off x="1094282" y="1555577"/>
            <a:ext cx="5951095" cy="753108"/>
          </a:xfrm>
          <a:prstGeom prst="rect">
            <a:avLst/>
          </a:prstGeom>
          <a:noFill/>
          <a:ln w="44450">
            <a:solidFill>
              <a:srgbClr val="1C2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8F6F7B-8BD1-4F29-BE8F-6A986DFF94A6}"/>
              </a:ext>
            </a:extLst>
          </p:cNvPr>
          <p:cNvSpPr txBox="1"/>
          <p:nvPr/>
        </p:nvSpPr>
        <p:spPr>
          <a:xfrm>
            <a:off x="7320253" y="1642571"/>
            <a:ext cx="221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FF0000"/>
                </a:solidFill>
                <a:latin typeface="+mn-ea"/>
              </a:rPr>
              <a:t>How?</a:t>
            </a:r>
            <a:endParaRPr lang="zh-CN" altLang="en-US" sz="3200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B4F3324-3685-4944-A7A7-5DA50BEF2D5B}"/>
                  </a:ext>
                </a:extLst>
              </p:cNvPr>
              <p:cNvSpPr/>
              <p:nvPr/>
            </p:nvSpPr>
            <p:spPr>
              <a:xfrm>
                <a:off x="1094282" y="2467409"/>
                <a:ext cx="10358045" cy="576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b="1" dirty="0">
                    <a:solidFill>
                      <a:prstClr val="black"/>
                    </a:solidFill>
                    <a:latin typeface="微软雅黑"/>
                  </a:rPr>
                  <a:t> </a:t>
                </a:r>
                <a:r>
                  <a:rPr lang="zh-CN" altLang="en-US" sz="2800" b="1" dirty="0">
                    <a:solidFill>
                      <a:prstClr val="black"/>
                    </a:solidFill>
                    <a:latin typeface="微软雅黑"/>
                  </a:rPr>
                  <a:t>方法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微软雅黑"/>
                  </a:rPr>
                  <a:t>2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：使用神经网络近似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B4F3324-3685-4944-A7A7-5DA50BEF2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82" y="2467409"/>
                <a:ext cx="10358045" cy="576000"/>
              </a:xfrm>
              <a:prstGeom prst="rect">
                <a:avLst/>
              </a:prstGeom>
              <a:blipFill>
                <a:blip r:embed="rId4"/>
                <a:stretch>
                  <a:fillRect l="-235" t="-6383" b="-25532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56DEDCF-1616-4E49-B3CC-4380BEA2417A}"/>
              </a:ext>
            </a:extLst>
          </p:cNvPr>
          <p:cNvSpPr/>
          <p:nvPr/>
        </p:nvSpPr>
        <p:spPr>
          <a:xfrm>
            <a:off x="1159267" y="3102603"/>
            <a:ext cx="10228074" cy="739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prstClr val="black"/>
                </a:solidFill>
              </a:rPr>
              <a:t>Actor-Critic method</a:t>
            </a:r>
          </a:p>
        </p:txBody>
      </p:sp>
    </p:spTree>
    <p:extLst>
      <p:ext uri="{BB962C8B-B14F-4D97-AF65-F5344CB8AC3E}">
        <p14:creationId xmlns:p14="http://schemas.microsoft.com/office/powerpoint/2010/main" val="157765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1.2</a:t>
            </a:r>
            <a:r>
              <a:rPr lang="zh-CN" altLang="en-US" sz="4000" dirty="0"/>
              <a:t>、强化学习术语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1B0DD5-9285-4B41-B789-1A89C32D174D}"/>
              </a:ext>
            </a:extLst>
          </p:cNvPr>
          <p:cNvSpPr txBox="1"/>
          <p:nvPr/>
        </p:nvSpPr>
        <p:spPr>
          <a:xfrm>
            <a:off x="714475" y="973263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奖励（</a:t>
            </a:r>
            <a:r>
              <a:rPr lang="en-US" altLang="zh-CN" sz="3200" spc="-10" dirty="0">
                <a:latin typeface="+mn-ea"/>
              </a:rPr>
              <a:t>reward</a:t>
            </a:r>
            <a:r>
              <a:rPr lang="zh-CN" altLang="en-US" sz="3200" spc="-10" dirty="0">
                <a:latin typeface="+mn-ea"/>
              </a:rPr>
              <a:t>）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8C61B-D739-4521-B16D-6CB69D2D6E8A}"/>
              </a:ext>
            </a:extLst>
          </p:cNvPr>
          <p:cNvSpPr/>
          <p:nvPr/>
        </p:nvSpPr>
        <p:spPr>
          <a:xfrm>
            <a:off x="5381525" y="1385198"/>
            <a:ext cx="6096000" cy="6501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en-US" altLang="zh-CN" sz="3200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sz="3200" i="1" dirty="0">
              <a:solidFill>
                <a:srgbClr val="006B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C0F5D0-AFB9-4E02-B1E0-3FC7A33E37DD}"/>
              </a:ext>
            </a:extLst>
          </p:cNvPr>
          <p:cNvSpPr/>
          <p:nvPr/>
        </p:nvSpPr>
        <p:spPr>
          <a:xfrm>
            <a:off x="6432341" y="2197763"/>
            <a:ext cx="5045184" cy="295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获得一个金币：</a:t>
            </a:r>
            <a:r>
              <a:rPr lang="en-US" altLang="zh-CN" sz="2800" i="1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altLang="zh-CN" sz="2800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+1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游戏获胜：</a:t>
            </a:r>
            <a:r>
              <a:rPr lang="en-US" altLang="zh-CN" sz="2800" i="1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</a:t>
            </a:r>
            <a:r>
              <a:rPr lang="en-US" altLang="zh-CN" sz="2800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+10000</a:t>
            </a: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触碰到蘑菇：     </a:t>
            </a:r>
            <a:r>
              <a:rPr lang="en-US" altLang="zh-CN" sz="2800" i="1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−10000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800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over</a:t>
            </a:r>
            <a:r>
              <a:rPr lang="zh-CN" altLang="en-US" sz="2800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solidFill>
                <a:srgbClr val="006B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无事发生：         </a:t>
            </a:r>
            <a:r>
              <a:rPr lang="en-US" altLang="zh-CN" sz="2800" i="1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6B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04E92C-4D38-4DD9-AC00-0FA9017A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75" y="1887413"/>
            <a:ext cx="4982875" cy="33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1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7.1</a:t>
            </a:r>
            <a:r>
              <a:rPr lang="zh-CN" altLang="en-US" sz="4000" dirty="0"/>
              <a:t>、</a:t>
            </a:r>
            <a:r>
              <a:rPr lang="en-US" altLang="zh-CN" sz="4000" dirty="0"/>
              <a:t>Actor-Critic Methods</a:t>
            </a:r>
            <a:endParaRPr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1E5838-FFDC-426C-8BBA-C955DBA4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39" y="1171921"/>
            <a:ext cx="11409922" cy="451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932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7.1</a:t>
            </a:r>
            <a:r>
              <a:rPr lang="zh-CN" altLang="en-US" sz="4000" dirty="0"/>
              <a:t>、</a:t>
            </a:r>
            <a:r>
              <a:rPr lang="en-US" altLang="zh-CN" sz="4000" dirty="0"/>
              <a:t> Value Network </a:t>
            </a:r>
            <a:r>
              <a:rPr lang="zh-CN" altLang="en-US" sz="4000" dirty="0"/>
              <a:t>和 </a:t>
            </a:r>
            <a:r>
              <a:rPr lang="en-US" altLang="zh-CN" sz="4000" dirty="0"/>
              <a:t>Policy Network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88BC17-CDC2-45A2-8344-6062BA9D6AA4}"/>
              </a:ext>
            </a:extLst>
          </p:cNvPr>
          <p:cNvSpPr txBox="1"/>
          <p:nvPr/>
        </p:nvSpPr>
        <p:spPr>
          <a:xfrm>
            <a:off x="819406" y="944601"/>
            <a:ext cx="1122852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 状态价值函数逼近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569C50-6CC5-4F3C-AFE6-A41CB5A44848}"/>
              </a:ext>
            </a:extLst>
          </p:cNvPr>
          <p:cNvSpPr/>
          <p:nvPr/>
        </p:nvSpPr>
        <p:spPr>
          <a:xfrm>
            <a:off x="916977" y="1577788"/>
            <a:ext cx="1035804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定义：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状态</a:t>
            </a:r>
            <a:r>
              <a:rPr lang="en-US" altLang="zh-CN" sz="2800" dirty="0">
                <a:solidFill>
                  <a:prstClr val="black"/>
                </a:solidFill>
                <a:latin typeface="微软雅黑"/>
              </a:rPr>
              <a:t>-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价值函数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BEBA751-1DF7-4ACE-8316-99F29C16F698}"/>
                  </a:ext>
                </a:extLst>
              </p:cNvPr>
              <p:cNvSpPr/>
              <p:nvPr/>
            </p:nvSpPr>
            <p:spPr>
              <a:xfrm>
                <a:off x="916977" y="2263755"/>
                <a:ext cx="49449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pc="-1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spc="-1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BEBA751-1DF7-4ACE-8316-99F29C16F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77" y="2263755"/>
                <a:ext cx="49449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D00094F7-661C-43F9-A33B-7698065665C1}"/>
              </a:ext>
            </a:extLst>
          </p:cNvPr>
          <p:cNvSpPr/>
          <p:nvPr/>
        </p:nvSpPr>
        <p:spPr>
          <a:xfrm>
            <a:off x="916976" y="2896942"/>
            <a:ext cx="1035804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Policy network (actor)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：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C411450-4AE2-443A-B637-C87E9D8D229F}"/>
                  </a:ext>
                </a:extLst>
              </p:cNvPr>
              <p:cNvSpPr/>
              <p:nvPr/>
            </p:nvSpPr>
            <p:spPr>
              <a:xfrm>
                <a:off x="819406" y="3507589"/>
                <a:ext cx="8014741" cy="1116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spc="-1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使用神经网络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sz="2800" spc="-1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近似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sz="2800" spc="-1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800" b="1"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zh-CN" altLang="en-US" sz="2800" dirty="0"/>
                  <a:t>神经网络中的可训练参数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C411450-4AE2-443A-B637-C87E9D8D2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06" y="3507589"/>
                <a:ext cx="8014741" cy="1116203"/>
              </a:xfrm>
              <a:prstGeom prst="rect">
                <a:avLst/>
              </a:prstGeom>
              <a:blipFill>
                <a:blip r:embed="rId4"/>
                <a:stretch>
                  <a:fillRect l="-136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AEFF1337-7411-4D72-8B37-60BAB5186465}"/>
              </a:ext>
            </a:extLst>
          </p:cNvPr>
          <p:cNvSpPr/>
          <p:nvPr/>
        </p:nvSpPr>
        <p:spPr>
          <a:xfrm>
            <a:off x="916975" y="4664009"/>
            <a:ext cx="1035804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Value network (critic)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：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60BAD4D-A3B6-4C9C-802F-DEF1FAEFE01C}"/>
                  </a:ext>
                </a:extLst>
              </p:cNvPr>
              <p:cNvSpPr/>
              <p:nvPr/>
            </p:nvSpPr>
            <p:spPr>
              <a:xfrm>
                <a:off x="819405" y="5265233"/>
                <a:ext cx="8014741" cy="1011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spc="-1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使用神经网络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spc="-10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spc="-1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近似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spc="-1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spc="-1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zh-CN" altLang="en-US" sz="2800" dirty="0"/>
                  <a:t>神经网络中的可训练参数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60BAD4D-A3B6-4C9C-802F-DEF1FAEFE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05" y="5265233"/>
                <a:ext cx="8014741" cy="1011815"/>
              </a:xfrm>
              <a:prstGeom prst="rect">
                <a:avLst/>
              </a:prstGeom>
              <a:blipFill>
                <a:blip r:embed="rId5"/>
                <a:stretch>
                  <a:fillRect l="-1369" t="-6627" b="-16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4263F6C-594C-4C2E-AF6C-5AA06F6B0D48}"/>
                  </a:ext>
                </a:extLst>
              </p:cNvPr>
              <p:cNvSpPr txBox="1"/>
              <p:nvPr/>
            </p:nvSpPr>
            <p:spPr>
              <a:xfrm>
                <a:off x="5861957" y="2238531"/>
                <a:ext cx="60987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e>
                    </m:nary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4263F6C-594C-4C2E-AF6C-5AA06F6B0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957" y="2238531"/>
                <a:ext cx="609872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97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7" grpId="0" animBg="1"/>
      <p:bldP spid="8" grpId="0"/>
      <p:bldP spid="9" grpId="0" animBg="1"/>
      <p:bldP spid="10" grpId="0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7.1</a:t>
            </a:r>
            <a:r>
              <a:rPr lang="zh-CN" altLang="en-US" sz="4000" dirty="0"/>
              <a:t>、</a:t>
            </a:r>
            <a:r>
              <a:rPr lang="en-US" altLang="zh-CN" sz="4000" dirty="0"/>
              <a:t> Value Network </a:t>
            </a:r>
            <a:r>
              <a:rPr lang="zh-CN" altLang="en-US" sz="4000" dirty="0"/>
              <a:t>和 </a:t>
            </a:r>
            <a:r>
              <a:rPr lang="en-US" altLang="zh-CN" sz="4000" dirty="0"/>
              <a:t>Policy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88BC17-CDC2-45A2-8344-6062BA9D6AA4}"/>
                  </a:ext>
                </a:extLst>
              </p:cNvPr>
              <p:cNvSpPr txBox="1"/>
              <p:nvPr/>
            </p:nvSpPr>
            <p:spPr>
              <a:xfrm>
                <a:off x="819406" y="944601"/>
                <a:ext cx="11228525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微软雅黑"/>
                  </a:rPr>
                  <a:t>Policy Network (Actor)</a:t>
                </a:r>
                <a:r>
                  <a:rPr lang="zh-CN" altLang="en-US" sz="2800" b="1" dirty="0">
                    <a:solidFill>
                      <a:prstClr val="black"/>
                    </a:solidFill>
                    <a:latin typeface="微软雅黑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88BC17-CDC2-45A2-8344-6062BA9D6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06" y="944601"/>
                <a:ext cx="11228525" cy="633187"/>
              </a:xfrm>
              <a:prstGeom prst="rect">
                <a:avLst/>
              </a:prstGeom>
              <a:blipFill>
                <a:blip r:embed="rId3"/>
                <a:stretch>
                  <a:fillRect l="-1194" b="-25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8F57FE4-4094-499E-A3F0-110788D9F9AA}"/>
                  </a:ext>
                </a:extLst>
              </p:cNvPr>
              <p:cNvSpPr txBox="1"/>
              <p:nvPr/>
            </p:nvSpPr>
            <p:spPr>
              <a:xfrm>
                <a:off x="714475" y="1447367"/>
                <a:ext cx="10348266" cy="2197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输入：</a:t>
                </a:r>
                <a:r>
                  <a:rPr lang="en-US" altLang="zh-CN" sz="28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</a:rPr>
                  <a:t>state 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, </a:t>
                </a:r>
                <a:r>
                  <a:rPr lang="zh-CN" altLang="en-US" sz="2800" dirty="0">
                    <a:latin typeface="+mn-ea"/>
                  </a:rPr>
                  <a:t>例如超级马里奥的屏幕截图</a:t>
                </a:r>
                <a:endParaRPr lang="en-US" altLang="zh-CN" sz="2800" dirty="0">
                  <a:latin typeface="+mn-ea"/>
                </a:endParaRPr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输出：行动的概率分布</a:t>
                </a:r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brk m:alnAt="9"/>
                      </m:rP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={"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𝑙𝑒𝑓𝑡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prstClr val="black"/>
                        </a:solidFill>
                        <a:latin typeface="微软雅黑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𝑟𝑖𝑔h𝑡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prstClr val="black"/>
                        </a:solidFill>
                        <a:latin typeface="微软雅黑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"}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+mn-ea"/>
                  </a:rPr>
                  <a:t> ，是所有行动的集合</a:t>
                </a:r>
                <a:endParaRPr lang="en-US" altLang="zh-CN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lvl="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zh-CN" altLang="en-US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spc="-1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8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e>
                    </m:nary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b="0" dirty="0">
                    <a:solidFill>
                      <a:prstClr val="black"/>
                    </a:solidFill>
                    <a:latin typeface="+mn-ea"/>
                  </a:rPr>
                  <a:t>使用</a:t>
                </a:r>
                <a:r>
                  <a:rPr lang="en-US" altLang="zh-CN" sz="2800" b="0" dirty="0" err="1">
                    <a:solidFill>
                      <a:prstClr val="black"/>
                    </a:solidFill>
                    <a:latin typeface="+mn-ea"/>
                  </a:rPr>
                  <a:t>softmax</a:t>
                </a:r>
                <a:r>
                  <a:rPr lang="zh-CN" altLang="en-US" sz="2800" b="0" dirty="0">
                    <a:solidFill>
                      <a:prstClr val="black"/>
                    </a:solidFill>
                    <a:latin typeface="+mn-ea"/>
                  </a:rPr>
                  <a:t>激活函数</a:t>
                </a:r>
                <a:endParaRPr lang="en-US" altLang="zh-CN" sz="2800" b="0" dirty="0">
                  <a:solidFill>
                    <a:prstClr val="black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8F57FE4-4094-499E-A3F0-110788D9F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1447367"/>
                <a:ext cx="10348266" cy="2197589"/>
              </a:xfrm>
              <a:prstGeom prst="rect">
                <a:avLst/>
              </a:prstGeom>
              <a:blipFill>
                <a:blip r:embed="rId4"/>
                <a:stretch>
                  <a:fillRect l="-1060" b="-6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19F6A41-DFD1-429F-B9AE-13FADF3D9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59" y="3644956"/>
            <a:ext cx="10348266" cy="24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0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7.1</a:t>
            </a:r>
            <a:r>
              <a:rPr lang="zh-CN" altLang="en-US" sz="4000" dirty="0"/>
              <a:t>、</a:t>
            </a:r>
            <a:r>
              <a:rPr lang="en-US" altLang="zh-CN" sz="4000" dirty="0"/>
              <a:t> Value Network </a:t>
            </a:r>
            <a:r>
              <a:rPr lang="zh-CN" altLang="en-US" sz="4000" dirty="0"/>
              <a:t>和 </a:t>
            </a:r>
            <a:r>
              <a:rPr lang="en-US" altLang="zh-CN" sz="4000" dirty="0"/>
              <a:t>Policy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88BC17-CDC2-45A2-8344-6062BA9D6AA4}"/>
                  </a:ext>
                </a:extLst>
              </p:cNvPr>
              <p:cNvSpPr txBox="1"/>
              <p:nvPr/>
            </p:nvSpPr>
            <p:spPr>
              <a:xfrm>
                <a:off x="819406" y="944601"/>
                <a:ext cx="11228525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微软雅黑"/>
                  </a:rPr>
                  <a:t>Value Network (Actor)</a:t>
                </a:r>
                <a:r>
                  <a:rPr lang="zh-CN" altLang="en-US" sz="2800" b="1" dirty="0">
                    <a:solidFill>
                      <a:prstClr val="black"/>
                    </a:solidFill>
                    <a:latin typeface="微软雅黑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spc="-10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88BC17-CDC2-45A2-8344-6062BA9D6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06" y="944601"/>
                <a:ext cx="11228525" cy="633187"/>
              </a:xfrm>
              <a:prstGeom prst="rect">
                <a:avLst/>
              </a:prstGeom>
              <a:blipFill>
                <a:blip r:embed="rId3"/>
                <a:stretch>
                  <a:fillRect l="-1194" b="-25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8F57FE4-4094-499E-A3F0-110788D9F9AA}"/>
                  </a:ext>
                </a:extLst>
              </p:cNvPr>
              <p:cNvSpPr txBox="1"/>
              <p:nvPr/>
            </p:nvSpPr>
            <p:spPr>
              <a:xfrm>
                <a:off x="714475" y="1447367"/>
                <a:ext cx="10348266" cy="1120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输入：</a:t>
                </a:r>
                <a:r>
                  <a:rPr lang="en-US" altLang="zh-CN" sz="28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</a:rPr>
                  <a:t>state 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sz="2800" spc="-10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输出：所有行动的行动价值（</a:t>
                </a:r>
                <a:r>
                  <a:rPr lang="en-US" altLang="zh-CN" sz="2800" dirty="0">
                    <a:latin typeface="+mn-ea"/>
                  </a:rPr>
                  <a:t>action-value</a:t>
                </a:r>
                <a:r>
                  <a:rPr lang="zh-CN" altLang="en-US" sz="2800" dirty="0">
                    <a:latin typeface="+mn-ea"/>
                  </a:rPr>
                  <a:t>）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8F57FE4-4094-499E-A3F0-110788D9F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5" y="1447367"/>
                <a:ext cx="10348266" cy="1120371"/>
              </a:xfrm>
              <a:prstGeom prst="rect">
                <a:avLst/>
              </a:prstGeom>
              <a:blipFill>
                <a:blip r:embed="rId4"/>
                <a:stretch>
                  <a:fillRect l="-1060" b="-14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A003C74-0BFD-4A6F-AC9D-625F04CF3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46" y="3070504"/>
            <a:ext cx="11494985" cy="26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1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7.1</a:t>
            </a:r>
            <a:r>
              <a:rPr lang="zh-CN" altLang="en-US" sz="4000" dirty="0"/>
              <a:t>、</a:t>
            </a:r>
            <a:r>
              <a:rPr lang="en-US" altLang="zh-CN" sz="4000" dirty="0"/>
              <a:t> Value Network </a:t>
            </a:r>
            <a:r>
              <a:rPr lang="zh-CN" altLang="en-US" sz="4000" dirty="0"/>
              <a:t>和 </a:t>
            </a:r>
            <a:r>
              <a:rPr lang="en-US" altLang="zh-CN" sz="4000" dirty="0"/>
              <a:t>Policy Network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9D3E96-0EBD-4BD2-935C-444EE28092AD}"/>
              </a:ext>
            </a:extLst>
          </p:cNvPr>
          <p:cNvSpPr/>
          <p:nvPr/>
        </p:nvSpPr>
        <p:spPr>
          <a:xfrm>
            <a:off x="886996" y="1076758"/>
            <a:ext cx="470433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policy network (actor)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8A2C8B-74C6-4766-BFA4-D538B3CBB9BD}"/>
              </a:ext>
            </a:extLst>
          </p:cNvPr>
          <p:cNvSpPr/>
          <p:nvPr/>
        </p:nvSpPr>
        <p:spPr>
          <a:xfrm>
            <a:off x="6600669" y="1076758"/>
            <a:ext cx="470433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value network (critic)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D9769E-66AF-4A34-B408-CFEE52C29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96" y="1652758"/>
            <a:ext cx="4704334" cy="46921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24C48B-A1AF-4C59-B453-7E5B34B44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567" y="1629605"/>
            <a:ext cx="2594537" cy="47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321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7.2</a:t>
            </a:r>
            <a:r>
              <a:rPr lang="zh-CN" altLang="en-US" sz="4000" dirty="0"/>
              <a:t>、</a:t>
            </a:r>
            <a:r>
              <a:rPr lang="en-US" altLang="zh-CN" sz="4000" dirty="0"/>
              <a:t> </a:t>
            </a:r>
            <a:r>
              <a:rPr lang="zh-CN" altLang="en-US" sz="4000" dirty="0"/>
              <a:t>训练神经网络</a:t>
            </a:r>
            <a:endParaRPr lang="en-US" altLang="zh-CN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A0060B-FAF2-42DF-B970-18928C735CEC}"/>
              </a:ext>
            </a:extLst>
          </p:cNvPr>
          <p:cNvSpPr/>
          <p:nvPr/>
        </p:nvSpPr>
        <p:spPr>
          <a:xfrm>
            <a:off x="886997" y="1083115"/>
            <a:ext cx="1035804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定义：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状态</a:t>
            </a:r>
            <a:r>
              <a:rPr lang="en-US" altLang="zh-CN" sz="2800" dirty="0">
                <a:solidFill>
                  <a:prstClr val="black"/>
                </a:solidFill>
                <a:latin typeface="微软雅黑"/>
              </a:rPr>
              <a:t>-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价值函数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1CAD952-B20C-484B-B538-C05CB3DC4A62}"/>
                  </a:ext>
                </a:extLst>
              </p:cNvPr>
              <p:cNvSpPr/>
              <p:nvPr/>
            </p:nvSpPr>
            <p:spPr>
              <a:xfrm>
                <a:off x="886997" y="1769082"/>
                <a:ext cx="94562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pc="-1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sz="280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800" i="1" spc="-1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e>
                    </m:nary>
                    <m:r>
                      <a:rPr lang="en-US" altLang="zh-CN" sz="28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1CAD952-B20C-484B-B538-C05CB3DC4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7" y="1769082"/>
                <a:ext cx="94562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9550D7-C157-4EA5-9AD1-B6D9B0FBA9FF}"/>
                  </a:ext>
                </a:extLst>
              </p:cNvPr>
              <p:cNvSpPr/>
              <p:nvPr/>
            </p:nvSpPr>
            <p:spPr>
              <a:xfrm>
                <a:off x="886996" y="2402269"/>
                <a:ext cx="10358045" cy="576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b="1" dirty="0">
                    <a:solidFill>
                      <a:prstClr val="black"/>
                    </a:solidFill>
                    <a:latin typeface="微软雅黑"/>
                  </a:rPr>
                  <a:t>训练：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更新参数 𝛉 和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9550D7-C157-4EA5-9AD1-B6D9B0FBA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6" y="2402269"/>
                <a:ext cx="10358045" cy="576000"/>
              </a:xfrm>
              <a:prstGeom prst="rect">
                <a:avLst/>
              </a:prstGeom>
              <a:blipFill>
                <a:blip r:embed="rId4"/>
                <a:stretch>
                  <a:fillRect l="-1236" t="-7368" b="-24211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668279C-E55D-4DB0-8B33-673D201870F8}"/>
                  </a:ext>
                </a:extLst>
              </p:cNvPr>
              <p:cNvSpPr txBox="1"/>
              <p:nvPr/>
            </p:nvSpPr>
            <p:spPr>
              <a:xfrm>
                <a:off x="886995" y="3088236"/>
                <a:ext cx="10358045" cy="1547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600" dirty="0">
                    <a:latin typeface="+mn-ea"/>
                  </a:rPr>
                  <a:t>更新 </a:t>
                </a:r>
                <a:r>
                  <a:rPr lang="en-US" altLang="zh-CN" sz="2600" dirty="0">
                    <a:latin typeface="+mn-ea"/>
                  </a:rPr>
                  <a:t>policy network </a:t>
                </a:r>
                <a14:m>
                  <m:oMath xmlns:m="http://schemas.openxmlformats.org/officeDocument/2006/math">
                    <m:r>
                      <a:rPr lang="zh-CN" altLang="en-US" sz="2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26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6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sz="2600" dirty="0">
                    <a:latin typeface="+mn-ea"/>
                  </a:rPr>
                  <a:t>以增加状态</a:t>
                </a:r>
                <a:r>
                  <a:rPr lang="en-US" altLang="zh-CN" sz="2600" dirty="0">
                    <a:latin typeface="+mn-ea"/>
                  </a:rPr>
                  <a:t>-</a:t>
                </a:r>
                <a:r>
                  <a:rPr lang="zh-CN" altLang="en-US" sz="2600" dirty="0">
                    <a:latin typeface="+mn-ea"/>
                  </a:rPr>
                  <a:t>价值</a:t>
                </a:r>
                <a14:m>
                  <m:oMath xmlns:m="http://schemas.openxmlformats.org/officeDocument/2006/math">
                    <m:r>
                      <a:rPr lang="en-US" altLang="zh-CN" sz="26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6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6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6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6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altLang="zh-CN" sz="2600" dirty="0"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600" dirty="0">
                    <a:latin typeface="+mn-ea"/>
                  </a:rPr>
                  <a:t>演员逐渐表演地更好</a:t>
                </a:r>
                <a:endParaRPr lang="en-US" altLang="zh-CN" sz="2600" dirty="0"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600" dirty="0">
                    <a:latin typeface="+mn-ea"/>
                  </a:rPr>
                  <a:t>监督仅来自于价值网络（评论家）</a:t>
                </a:r>
                <a:endParaRPr lang="en-US" altLang="zh-CN" sz="2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668279C-E55D-4DB0-8B33-673D20187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5" y="3088236"/>
                <a:ext cx="10358045" cy="1547027"/>
              </a:xfrm>
              <a:prstGeom prst="rect">
                <a:avLst/>
              </a:prstGeom>
              <a:blipFill>
                <a:blip r:embed="rId5"/>
                <a:stretch>
                  <a:fillRect l="-942" t="-395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D2D3EEC-912B-4704-97C9-6C3BE9173765}"/>
                  </a:ext>
                </a:extLst>
              </p:cNvPr>
              <p:cNvSpPr txBox="1"/>
              <p:nvPr/>
            </p:nvSpPr>
            <p:spPr>
              <a:xfrm>
                <a:off x="886994" y="4562327"/>
                <a:ext cx="10358045" cy="157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600" dirty="0">
                    <a:latin typeface="+mn-ea"/>
                  </a:rPr>
                  <a:t>更新 </a:t>
                </a:r>
                <a:r>
                  <a:rPr lang="en-US" altLang="zh-CN" sz="2600" dirty="0">
                    <a:latin typeface="+mn-ea"/>
                  </a:rPr>
                  <a:t>value network</a:t>
                </a:r>
                <a14:m>
                  <m:oMath xmlns:m="http://schemas.openxmlformats.org/officeDocument/2006/math">
                    <m:r>
                      <a:rPr lang="en-US" altLang="zh-CN" sz="2600" i="1" spc="-1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 spc="-10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6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6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600" dirty="0">
                    <a:latin typeface="+mn-ea"/>
                  </a:rPr>
                  <a:t>以更好地估计回报</a:t>
                </a:r>
                <a:endParaRPr lang="en-US" altLang="zh-CN" sz="2600" dirty="0"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600" dirty="0">
                    <a:latin typeface="+mn-ea"/>
                  </a:rPr>
                  <a:t>评论家的判断变得越来越准确</a:t>
                </a:r>
                <a:endParaRPr lang="en-US" altLang="zh-CN" sz="2600" dirty="0"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600" dirty="0">
                    <a:latin typeface="+mn-ea"/>
                  </a:rPr>
                  <a:t>监督仅来自于奖励</a:t>
                </a:r>
                <a:endParaRPr lang="en-US" altLang="zh-CN" sz="26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D2D3EEC-912B-4704-97C9-6C3BE9173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4" y="4562327"/>
                <a:ext cx="10358045" cy="1573059"/>
              </a:xfrm>
              <a:prstGeom prst="rect">
                <a:avLst/>
              </a:prstGeom>
              <a:blipFill>
                <a:blip r:embed="rId6"/>
                <a:stretch>
                  <a:fillRect l="-942" b="-7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40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7.2</a:t>
            </a:r>
            <a:r>
              <a:rPr lang="zh-CN" altLang="en-US" sz="4000" dirty="0"/>
              <a:t>、</a:t>
            </a:r>
            <a:r>
              <a:rPr lang="en-US" altLang="zh-CN" sz="4000" dirty="0"/>
              <a:t> </a:t>
            </a:r>
            <a:r>
              <a:rPr lang="zh-CN" altLang="en-US" sz="4000" dirty="0"/>
              <a:t>训练神经网络</a:t>
            </a:r>
            <a:endParaRPr lang="en-US" altLang="zh-CN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A0060B-FAF2-42DF-B970-18928C735CEC}"/>
              </a:ext>
            </a:extLst>
          </p:cNvPr>
          <p:cNvSpPr/>
          <p:nvPr/>
        </p:nvSpPr>
        <p:spPr>
          <a:xfrm>
            <a:off x="886997" y="1083115"/>
            <a:ext cx="1035804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定义：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状态</a:t>
            </a:r>
            <a:r>
              <a:rPr lang="en-US" altLang="zh-CN" sz="2800" dirty="0">
                <a:solidFill>
                  <a:prstClr val="black"/>
                </a:solidFill>
                <a:latin typeface="微软雅黑"/>
              </a:rPr>
              <a:t>-</a:t>
            </a:r>
            <a:r>
              <a:rPr lang="zh-CN" altLang="en-US" sz="2800" dirty="0">
                <a:solidFill>
                  <a:prstClr val="black"/>
                </a:solidFill>
                <a:latin typeface="微软雅黑"/>
              </a:rPr>
              <a:t>价值函数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1CAD952-B20C-484B-B538-C05CB3DC4A62}"/>
                  </a:ext>
                </a:extLst>
              </p:cNvPr>
              <p:cNvSpPr/>
              <p:nvPr/>
            </p:nvSpPr>
            <p:spPr>
              <a:xfrm>
                <a:off x="886997" y="1769082"/>
                <a:ext cx="94562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pc="-1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sz="280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800" i="1" spc="-1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e>
                    </m:nary>
                    <m:r>
                      <a:rPr lang="en-US" altLang="zh-CN" sz="28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spc="-1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1CAD952-B20C-484B-B538-C05CB3DC4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7" y="1769082"/>
                <a:ext cx="94562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9550D7-C157-4EA5-9AD1-B6D9B0FBA9FF}"/>
                  </a:ext>
                </a:extLst>
              </p:cNvPr>
              <p:cNvSpPr/>
              <p:nvPr/>
            </p:nvSpPr>
            <p:spPr>
              <a:xfrm>
                <a:off x="886996" y="2402269"/>
                <a:ext cx="10358045" cy="576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b="1" dirty="0">
                    <a:solidFill>
                      <a:prstClr val="black"/>
                    </a:solidFill>
                    <a:latin typeface="微软雅黑"/>
                  </a:rPr>
                  <a:t>训练：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更新参数 𝛉 和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9550D7-C157-4EA5-9AD1-B6D9B0FBA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6" y="2402269"/>
                <a:ext cx="10358045" cy="576000"/>
              </a:xfrm>
              <a:prstGeom prst="rect">
                <a:avLst/>
              </a:prstGeom>
              <a:blipFill>
                <a:blip r:embed="rId4"/>
                <a:stretch>
                  <a:fillRect l="-1236" t="-7368" b="-24211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668279C-E55D-4DB0-8B33-673D201870F8}"/>
                  </a:ext>
                </a:extLst>
              </p:cNvPr>
              <p:cNvSpPr txBox="1"/>
              <p:nvPr/>
            </p:nvSpPr>
            <p:spPr>
              <a:xfrm>
                <a:off x="886995" y="3088236"/>
                <a:ext cx="10358045" cy="2547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en-US" sz="2600" dirty="0">
                    <a:latin typeface="+mn-ea"/>
                  </a:rPr>
                  <a:t>观察状态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600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  <a:p>
                <a:pPr marL="514350" indent="-51435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en-US" sz="2600" dirty="0">
                    <a:latin typeface="+mn-ea"/>
                  </a:rPr>
                  <a:t>根据 </a:t>
                </a:r>
                <a14:m>
                  <m:oMath xmlns:m="http://schemas.openxmlformats.org/officeDocument/2006/math">
                    <m:r>
                      <a:rPr lang="zh-CN" altLang="en-US" sz="2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</m:e>
                      <m:e>
                        <m:sSub>
                          <m:sSubPr>
                            <m:ctrlPr>
                              <a:rPr lang="en-US" altLang="zh-CN" sz="2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600" dirty="0">
                    <a:latin typeface="+mn-ea"/>
                  </a:rPr>
                  <a:t> </a:t>
                </a:r>
                <a:r>
                  <a:rPr lang="zh-CN" altLang="en-US" sz="2600" dirty="0">
                    <a:latin typeface="+mn-ea"/>
                  </a:rPr>
                  <a:t>随机采取行动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600" dirty="0">
                  <a:latin typeface="+mn-ea"/>
                </a:endParaRPr>
              </a:p>
              <a:p>
                <a:pPr marL="514350" indent="-51435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en-US" sz="2600" dirty="0">
                    <a:latin typeface="+mn-ea"/>
                  </a:rPr>
                  <a:t>执行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600" dirty="0">
                    <a:latin typeface="+mn-ea"/>
                  </a:rPr>
                  <a:t>，观察新状态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600" dirty="0">
                    <a:latin typeface="+mn-ea"/>
                  </a:rPr>
                  <a:t> </a:t>
                </a:r>
                <a:r>
                  <a:rPr lang="zh-CN" altLang="en-US" sz="2600" dirty="0">
                    <a:latin typeface="+mn-ea"/>
                  </a:rPr>
                  <a:t>和奖励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600" dirty="0">
                  <a:latin typeface="+mn-ea"/>
                </a:endParaRPr>
              </a:p>
              <a:p>
                <a:pPr marL="514350" indent="-51435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en-US" sz="2600" dirty="0">
                    <a:latin typeface="+mn-ea"/>
                  </a:rPr>
                  <a:t>使用</a:t>
                </a:r>
                <a:r>
                  <a:rPr lang="en-US" altLang="zh-CN" sz="2600" dirty="0">
                    <a:latin typeface="+mn-ea"/>
                  </a:rPr>
                  <a:t>TD</a:t>
                </a:r>
                <a:r>
                  <a:rPr lang="zh-CN" altLang="en-US" sz="2600" dirty="0">
                    <a:latin typeface="+mn-ea"/>
                  </a:rPr>
                  <a:t>更新 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CN" sz="2600" dirty="0">
                    <a:latin typeface="+mn-ea"/>
                  </a:rPr>
                  <a:t> (</a:t>
                </a:r>
                <a:r>
                  <a:rPr lang="zh-CN" altLang="en-US" sz="2600" dirty="0">
                    <a:latin typeface="+mn-ea"/>
                  </a:rPr>
                  <a:t>在 </a:t>
                </a:r>
                <a:r>
                  <a:rPr lang="en-US" altLang="zh-CN" sz="2600" dirty="0">
                    <a:latin typeface="+mn-ea"/>
                  </a:rPr>
                  <a:t>value network </a:t>
                </a:r>
                <a:r>
                  <a:rPr lang="zh-CN" altLang="en-US" sz="2600" dirty="0">
                    <a:latin typeface="+mn-ea"/>
                  </a:rPr>
                  <a:t>中</a:t>
                </a:r>
                <a:r>
                  <a:rPr lang="en-US" altLang="zh-CN" sz="2600" dirty="0">
                    <a:latin typeface="+mn-ea"/>
                  </a:rPr>
                  <a:t>)</a:t>
                </a:r>
              </a:p>
              <a:p>
                <a:pPr marL="514350" indent="-51435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en-US" sz="2600" dirty="0">
                    <a:latin typeface="+mn-ea"/>
                  </a:rPr>
                  <a:t>使用</a:t>
                </a:r>
                <a:r>
                  <a:rPr lang="en-US" altLang="zh-CN" sz="2600" dirty="0">
                    <a:latin typeface="+mn-ea"/>
                  </a:rPr>
                  <a:t>policy gradient </a:t>
                </a:r>
                <a:r>
                  <a:rPr lang="zh-CN" altLang="en-US" sz="2600" dirty="0">
                    <a:latin typeface="+mn-ea"/>
                  </a:rPr>
                  <a:t>更新</a:t>
                </a:r>
                <a14:m>
                  <m:oMath xmlns:m="http://schemas.openxmlformats.org/officeDocument/2006/math">
                    <m:r>
                      <a:rPr lang="en-US" altLang="zh-CN" sz="2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6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altLang="zh-CN" sz="2600" dirty="0">
                    <a:latin typeface="+mn-ea"/>
                  </a:rPr>
                  <a:t>(</a:t>
                </a:r>
                <a:r>
                  <a:rPr lang="zh-CN" altLang="en-US" sz="2600" dirty="0">
                    <a:latin typeface="+mn-ea"/>
                  </a:rPr>
                  <a:t>在 </a:t>
                </a:r>
                <a:r>
                  <a:rPr lang="en-US" altLang="zh-CN" sz="2600" dirty="0">
                    <a:latin typeface="+mn-ea"/>
                  </a:rPr>
                  <a:t>policy network </a:t>
                </a:r>
                <a:r>
                  <a:rPr lang="zh-CN" altLang="en-US" sz="2600" dirty="0">
                    <a:latin typeface="+mn-ea"/>
                  </a:rPr>
                  <a:t>中</a:t>
                </a:r>
                <a:r>
                  <a:rPr lang="en-US" altLang="zh-CN" sz="2600" dirty="0">
                    <a:latin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668279C-E55D-4DB0-8B33-673D20187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5" y="3088236"/>
                <a:ext cx="10358045" cy="2547300"/>
              </a:xfrm>
              <a:prstGeom prst="rect">
                <a:avLst/>
              </a:prstGeom>
              <a:blipFill>
                <a:blip r:embed="rId5"/>
                <a:stretch>
                  <a:fillRect l="-1236" t="-1679" b="-6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1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7.2</a:t>
            </a:r>
            <a:r>
              <a:rPr lang="zh-CN" altLang="en-US" sz="4000" dirty="0"/>
              <a:t>、</a:t>
            </a:r>
            <a:r>
              <a:rPr lang="en-US" altLang="zh-CN" sz="4000" dirty="0"/>
              <a:t> </a:t>
            </a:r>
            <a:r>
              <a:rPr lang="zh-CN" altLang="en-US" sz="4000" dirty="0"/>
              <a:t>训练神经网络</a:t>
            </a:r>
            <a:endParaRPr lang="en-US" altLang="zh-CN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A0060B-FAF2-42DF-B970-18928C735CEC}"/>
              </a:ext>
            </a:extLst>
          </p:cNvPr>
          <p:cNvSpPr/>
          <p:nvPr/>
        </p:nvSpPr>
        <p:spPr>
          <a:xfrm>
            <a:off x="886997" y="1083115"/>
            <a:ext cx="1035804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/>
              </a:rPr>
              <a:t>使用 </a:t>
            </a:r>
            <a:r>
              <a:rPr lang="en-US" altLang="zh-CN" sz="2600" dirty="0">
                <a:solidFill>
                  <a:srgbClr val="C00000"/>
                </a:solidFill>
                <a:latin typeface="微软雅黑"/>
              </a:rPr>
              <a:t>TD </a:t>
            </a:r>
            <a:r>
              <a:rPr lang="zh-CN" altLang="en-US" sz="2600" dirty="0">
                <a:solidFill>
                  <a:prstClr val="black"/>
                </a:solidFill>
                <a:latin typeface="微软雅黑"/>
              </a:rPr>
              <a:t>更新 </a:t>
            </a:r>
            <a:r>
              <a:rPr lang="en-US" altLang="zh-CN" sz="2600" dirty="0">
                <a:solidFill>
                  <a:srgbClr val="C00000"/>
                </a:solidFill>
                <a:latin typeface="微软雅黑"/>
              </a:rPr>
              <a:t>value network </a:t>
            </a:r>
            <a:r>
              <a:rPr lang="en-US" altLang="zh-CN" sz="26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1CAD952-B20C-484B-B538-C05CB3DC4A62}"/>
                  </a:ext>
                </a:extLst>
              </p:cNvPr>
              <p:cNvSpPr/>
              <p:nvPr/>
            </p:nvSpPr>
            <p:spPr>
              <a:xfrm>
                <a:off x="886997" y="1769082"/>
                <a:ext cx="9456216" cy="1116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+mn-ea"/>
                  </a:rPr>
                  <a:t>计算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spc="-1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0" spc="-1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b="0" spc="-10" dirty="0">
                    <a:solidFill>
                      <a:prstClr val="black"/>
                    </a:solidFill>
                  </a:rPr>
                  <a:t>TD target</a:t>
                </a:r>
                <a:r>
                  <a:rPr lang="en-US" altLang="zh-CN" sz="2800" spc="-10" dirty="0">
                    <a:solidFill>
                      <a:prstClr val="black"/>
                    </a:solidFill>
                  </a:rPr>
                  <a:t>:</a:t>
                </a:r>
                <a:r>
                  <a:rPr lang="zh-CN" altLang="en-US" sz="2800" spc="-1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6B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0" i="0" spc="-1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1CAD952-B20C-484B-B538-C05CB3DC4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7" y="1769082"/>
                <a:ext cx="9456216" cy="1116459"/>
              </a:xfrm>
              <a:prstGeom prst="rect">
                <a:avLst/>
              </a:prstGeom>
              <a:blipFill>
                <a:blip r:embed="rId3"/>
                <a:stretch>
                  <a:fillRect l="-1161" b="-14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D873E72-75C4-4F2C-A122-D92A63BE08E3}"/>
                  </a:ext>
                </a:extLst>
              </p:cNvPr>
              <p:cNvSpPr/>
              <p:nvPr/>
            </p:nvSpPr>
            <p:spPr>
              <a:xfrm>
                <a:off x="886997" y="3300577"/>
                <a:ext cx="9456216" cy="1605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  <a:p>
                <a:pPr marL="457200" lvl="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微软雅黑"/>
                  </a:rPr>
                  <a:t>梯度下降：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微软雅黑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D873E72-75C4-4F2C-A122-D92A63BE0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7" y="3300577"/>
                <a:ext cx="9456216" cy="1605055"/>
              </a:xfrm>
              <a:prstGeom prst="rect">
                <a:avLst/>
              </a:prstGeom>
              <a:blipFill>
                <a:blip r:embed="rId4"/>
                <a:stretch>
                  <a:fillRect l="-1161" b="-3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6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7.2</a:t>
            </a:r>
            <a:r>
              <a:rPr lang="zh-CN" altLang="en-US" sz="4000" dirty="0"/>
              <a:t>、</a:t>
            </a:r>
            <a:r>
              <a:rPr lang="en-US" altLang="zh-CN" sz="4000" dirty="0"/>
              <a:t> </a:t>
            </a:r>
            <a:r>
              <a:rPr lang="zh-CN" altLang="en-US" sz="4000" dirty="0"/>
              <a:t>训练神经网络</a:t>
            </a:r>
            <a:endParaRPr lang="en-US" altLang="zh-C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A0060B-FAF2-42DF-B970-18928C735CEC}"/>
                  </a:ext>
                </a:extLst>
              </p:cNvPr>
              <p:cNvSpPr/>
              <p:nvPr/>
            </p:nvSpPr>
            <p:spPr>
              <a:xfrm>
                <a:off x="886997" y="888067"/>
                <a:ext cx="6967849" cy="576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600" dirty="0">
                    <a:solidFill>
                      <a:prstClr val="black"/>
                    </a:solidFill>
                    <a:latin typeface="微软雅黑"/>
                  </a:rPr>
                  <a:t>使用 </a:t>
                </a:r>
                <a:r>
                  <a:rPr lang="en-US" altLang="zh-CN" sz="2600" dirty="0">
                    <a:solidFill>
                      <a:srgbClr val="C00000"/>
                    </a:solidFill>
                    <a:latin typeface="微软雅黑"/>
                  </a:rPr>
                  <a:t>policy gradient </a:t>
                </a:r>
                <a:r>
                  <a:rPr lang="zh-CN" altLang="en-US" sz="2600" dirty="0">
                    <a:solidFill>
                      <a:prstClr val="black"/>
                    </a:solidFill>
                    <a:latin typeface="微软雅黑"/>
                  </a:rPr>
                  <a:t>更新 </a:t>
                </a:r>
                <a:r>
                  <a:rPr lang="en-US" altLang="zh-CN" sz="2600" dirty="0">
                    <a:solidFill>
                      <a:srgbClr val="C00000"/>
                    </a:solidFill>
                    <a:latin typeface="微软雅黑"/>
                  </a:rPr>
                  <a:t>policy network </a:t>
                </a:r>
                <a14:m>
                  <m:oMath xmlns:m="http://schemas.openxmlformats.org/officeDocument/2006/math">
                    <m:r>
                      <a:rPr lang="zh-CN" alt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endParaRPr lang="zh-CN" alt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A0060B-FAF2-42DF-B970-18928C735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7" y="888067"/>
                <a:ext cx="6967849" cy="576000"/>
              </a:xfrm>
              <a:prstGeom prst="rect">
                <a:avLst/>
              </a:prstGeom>
              <a:blipFill>
                <a:blip r:embed="rId3"/>
                <a:stretch>
                  <a:fillRect l="-1575" t="-2128" b="-19149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1CAD952-B20C-484B-B538-C05CB3DC4A62}"/>
                  </a:ext>
                </a:extLst>
              </p:cNvPr>
              <p:cNvSpPr/>
              <p:nvPr/>
            </p:nvSpPr>
            <p:spPr>
              <a:xfrm>
                <a:off x="886995" y="3133024"/>
                <a:ext cx="9456216" cy="14662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600" b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2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CN" sz="2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6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600" i="1"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CN" altLang="en-US" sz="26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6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zh-CN" altLang="en-US" sz="26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6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i="1" spc="-10" smtClean="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pc="-10" smtClean="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600" b="0" i="1" spc="-10" smtClean="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6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altLang="zh-CN" sz="2600" dirty="0">
                  <a:solidFill>
                    <a:prstClr val="black"/>
                  </a:solidFill>
                </a:endParaRP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600" b="0" i="1" spc="-1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pc="-1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6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6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600" i="1" spc="-1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6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  <m:r>
                              <a:rPr lang="en-US" altLang="zh-CN" sz="26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6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6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600" b="0" i="1" spc="-1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6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den>
                    </m:f>
                    <m:r>
                      <a:rPr lang="en-US" altLang="zh-CN" sz="2600" b="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1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6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6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600" b="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6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2600" b="0" i="1" spc="-1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600" b="0" spc="-1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1CAD952-B20C-484B-B538-C05CB3DC4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5" y="3133024"/>
                <a:ext cx="9456216" cy="1466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F173C7C-7835-4971-BE99-CDBE6637E20E}"/>
              </a:ext>
            </a:extLst>
          </p:cNvPr>
          <p:cNvSpPr/>
          <p:nvPr/>
        </p:nvSpPr>
        <p:spPr>
          <a:xfrm>
            <a:off x="886996" y="1520484"/>
            <a:ext cx="7357593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/>
              </a:rPr>
              <a:t>定义：使用神经网络进行 </a:t>
            </a:r>
            <a:r>
              <a:rPr lang="en-US" altLang="zh-CN" sz="2600" dirty="0">
                <a:solidFill>
                  <a:prstClr val="black"/>
                </a:solidFill>
                <a:latin typeface="微软雅黑"/>
              </a:rPr>
              <a:t>state-value </a:t>
            </a:r>
            <a:r>
              <a:rPr lang="zh-CN" altLang="en-US" sz="2600" dirty="0">
                <a:solidFill>
                  <a:prstClr val="black"/>
                </a:solidFill>
                <a:latin typeface="微软雅黑"/>
              </a:rPr>
              <a:t>函数近似</a:t>
            </a:r>
            <a:endParaRPr lang="zh-CN" altLang="en-US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34147D2-BA10-4162-819A-229FDBFF7E63}"/>
                  </a:ext>
                </a:extLst>
              </p:cNvPr>
              <p:cNvSpPr/>
              <p:nvPr/>
            </p:nvSpPr>
            <p:spPr>
              <a:xfrm>
                <a:off x="886995" y="2152901"/>
                <a:ext cx="735759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pc="-10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800" i="1" spc="-10"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e>
                    </m:nary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spc="-10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34147D2-BA10-4162-819A-229FDBFF7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5" y="2152901"/>
                <a:ext cx="73575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09810C8-3C23-4EA0-9B89-9D32A93AAF7F}"/>
                  </a:ext>
                </a:extLst>
              </p:cNvPr>
              <p:cNvSpPr/>
              <p:nvPr/>
            </p:nvSpPr>
            <p:spPr>
              <a:xfrm>
                <a:off x="886995" y="2700600"/>
                <a:ext cx="7357593" cy="576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600" b="1" dirty="0">
                    <a:solidFill>
                      <a:prstClr val="black"/>
                    </a:solidFill>
                    <a:latin typeface="微软雅黑"/>
                  </a:rPr>
                  <a:t>Policy gradient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微软雅黑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pc="-1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i="1" spc="-1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zh-CN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altLang="zh-CN" sz="2600" dirty="0">
                    <a:solidFill>
                      <a:prstClr val="black"/>
                    </a:solidFill>
                    <a:latin typeface="微软雅黑"/>
                  </a:rPr>
                  <a:t> </a:t>
                </a:r>
                <a:r>
                  <a:rPr lang="zh-CN" altLang="en-US" sz="2600" dirty="0">
                    <a:solidFill>
                      <a:prstClr val="black"/>
                    </a:solidFill>
                    <a:latin typeface="微软雅黑"/>
                  </a:rPr>
                  <a:t>关于</a:t>
                </a:r>
                <a14:m>
                  <m:oMath xmlns:m="http://schemas.openxmlformats.org/officeDocument/2006/math">
                    <m:r>
                      <a:rPr lang="zh-CN" altLang="en-US" sz="26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的导数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09810C8-3C23-4EA0-9B89-9D32A93AA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5" y="2700600"/>
                <a:ext cx="7357593" cy="576000"/>
              </a:xfrm>
              <a:prstGeom prst="rect">
                <a:avLst/>
              </a:prstGeom>
              <a:blipFill>
                <a:blip r:embed="rId6"/>
                <a:stretch>
                  <a:fillRect l="-1493" t="-1053" b="-20000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62504E22-95A5-433E-92B1-5B2E4F82A5CE}"/>
              </a:ext>
            </a:extLst>
          </p:cNvPr>
          <p:cNvSpPr/>
          <p:nvPr/>
        </p:nvSpPr>
        <p:spPr>
          <a:xfrm>
            <a:off x="886995" y="4569771"/>
            <a:ext cx="9756021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b="1" dirty="0">
                <a:solidFill>
                  <a:prstClr val="black"/>
                </a:solidFill>
                <a:latin typeface="微软雅黑"/>
              </a:rPr>
              <a:t>算法</a:t>
            </a:r>
            <a:r>
              <a:rPr lang="en-US" altLang="zh-CN" sz="2600" dirty="0">
                <a:solidFill>
                  <a:prstClr val="black"/>
                </a:solidFill>
                <a:latin typeface="微软雅黑"/>
              </a:rPr>
              <a:t>:</a:t>
            </a:r>
            <a:r>
              <a:rPr lang="zh-CN" altLang="en-US" sz="2600" dirty="0">
                <a:solidFill>
                  <a:prstClr val="black"/>
                </a:solidFill>
                <a:latin typeface="微软雅黑"/>
              </a:rPr>
              <a:t>使用</a:t>
            </a:r>
            <a:r>
              <a:rPr lang="en-US" altLang="zh-CN" sz="2600" dirty="0">
                <a:solidFill>
                  <a:prstClr val="black"/>
                </a:solidFill>
                <a:latin typeface="微软雅黑"/>
              </a:rPr>
              <a:t>stochastic policy gradient </a:t>
            </a:r>
            <a:r>
              <a:rPr lang="zh-CN" altLang="en-US" sz="2600" dirty="0">
                <a:solidFill>
                  <a:prstClr val="black"/>
                </a:solidFill>
                <a:latin typeface="微软雅黑"/>
              </a:rPr>
              <a:t>更新 </a:t>
            </a:r>
            <a:r>
              <a:rPr lang="en-US" altLang="zh-CN" sz="2600" dirty="0">
                <a:solidFill>
                  <a:prstClr val="black"/>
                </a:solidFill>
                <a:latin typeface="微软雅黑"/>
              </a:rPr>
              <a:t>policy network</a:t>
            </a:r>
            <a:r>
              <a:rPr lang="zh-CN" altLang="en-US" sz="2600" dirty="0">
                <a:solidFill>
                  <a:prstClr val="black"/>
                </a:solidFill>
                <a:latin typeface="微软雅黑"/>
              </a:rPr>
              <a:t>   </a:t>
            </a:r>
            <a:endParaRPr lang="zh-CN" alt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305E78C-5BBB-402A-9F0F-C4DD7C83563C}"/>
                  </a:ext>
                </a:extLst>
              </p:cNvPr>
              <p:cNvSpPr/>
              <p:nvPr/>
            </p:nvSpPr>
            <p:spPr>
              <a:xfrm>
                <a:off x="886994" y="5311383"/>
                <a:ext cx="8586789" cy="938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随机</m:t>
                    </m:r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采样：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</m:e>
                      <m:e>
                        <m:r>
                          <a:rPr lang="en-US" altLang="zh-CN" sz="26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600" i="1">
                            <a:solidFill>
                              <a:srgbClr val="70AD47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zh-CN" sz="26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6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600" dirty="0">
                    <a:solidFill>
                      <a:prstClr val="black"/>
                    </a:solidFill>
                  </a:rPr>
                  <a:t> (</a:t>
                </a:r>
                <a:r>
                  <a:rPr lang="zh-CN" altLang="en-US" sz="2600" dirty="0">
                    <a:solidFill>
                      <a:prstClr val="black"/>
                    </a:solidFill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sz="26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是无偏的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)</a:t>
                </a:r>
              </a:p>
              <a:p>
                <a:pPr marL="457200" lvl="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600" spc="-10" dirty="0">
                    <a:solidFill>
                      <a:prstClr val="black"/>
                    </a:solidFill>
                  </a:rPr>
                  <a:t>Stochastic gradient ascent: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6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6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2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6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26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600" spc="-1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305E78C-5BBB-402A-9F0F-C4DD7C835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4" y="5311383"/>
                <a:ext cx="8586789" cy="938014"/>
              </a:xfrm>
              <a:prstGeom prst="rect">
                <a:avLst/>
              </a:prstGeom>
              <a:blipFill>
                <a:blip r:embed="rId7"/>
                <a:stretch>
                  <a:fillRect l="-1136" t="-4545" b="-16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52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8" grpId="0" animBg="1"/>
      <p:bldP spid="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0" y="265803"/>
            <a:ext cx="1162503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7.2</a:t>
            </a:r>
            <a:r>
              <a:rPr lang="zh-CN" altLang="en-US" sz="4000" dirty="0"/>
              <a:t>、</a:t>
            </a:r>
            <a:r>
              <a:rPr lang="en-US" altLang="zh-CN" sz="4000" dirty="0"/>
              <a:t> </a:t>
            </a:r>
            <a:r>
              <a:rPr lang="zh-CN" altLang="en-US" sz="4000" dirty="0"/>
              <a:t>训练神经网络</a:t>
            </a:r>
            <a:endParaRPr lang="en-US" altLang="zh-CN" sz="4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E1ABD6-CE98-4829-A337-C95E6019F366}"/>
              </a:ext>
            </a:extLst>
          </p:cNvPr>
          <p:cNvSpPr/>
          <p:nvPr/>
        </p:nvSpPr>
        <p:spPr>
          <a:xfrm>
            <a:off x="886996" y="1076758"/>
            <a:ext cx="470433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policy network (actor)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344B53-6C64-4CE9-82CC-703990BF989B}"/>
              </a:ext>
            </a:extLst>
          </p:cNvPr>
          <p:cNvSpPr/>
          <p:nvPr/>
        </p:nvSpPr>
        <p:spPr>
          <a:xfrm>
            <a:off x="6600669" y="1076758"/>
            <a:ext cx="4704335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black"/>
                </a:solidFill>
                <a:latin typeface="微软雅黑"/>
              </a:rPr>
              <a:t> value network (critic)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5FFFCD9-598D-4E64-B10D-861F841F7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96" y="1652758"/>
            <a:ext cx="4704334" cy="46921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A41E3B7-7C92-42D4-9905-46AAF7A9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567" y="1629605"/>
            <a:ext cx="2594537" cy="47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129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31859</TotalTime>
  <Words>7050</Words>
  <Application>Microsoft Macintosh PowerPoint</Application>
  <PresentationFormat>Widescreen</PresentationFormat>
  <Paragraphs>882</Paragraphs>
  <Slides>106</Slides>
  <Notes>102</Notes>
  <HiddenSlides>0</HiddenSlides>
  <MMClips>2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29" baseType="lpstr">
      <vt:lpstr>-apple-system</vt:lpstr>
      <vt:lpstr>Calibri-Italic</vt:lpstr>
      <vt:lpstr>等线</vt:lpstr>
      <vt:lpstr>Microsoft YaHei</vt:lpstr>
      <vt:lpstr>Microsoft YaHei</vt:lpstr>
      <vt:lpstr>Söhne</vt:lpstr>
      <vt:lpstr>方正大黑简体</vt:lpstr>
      <vt:lpstr>Arial</vt:lpstr>
      <vt:lpstr>Bernard MT Condensed</vt:lpstr>
      <vt:lpstr>Calibri</vt:lpstr>
      <vt:lpstr>Cambria Math</vt:lpstr>
      <vt:lpstr>Century Gothic</vt:lpstr>
      <vt:lpstr>Eras Bold ITC</vt:lpstr>
      <vt:lpstr>Impact</vt:lpstr>
      <vt:lpstr>Segoe UI</vt:lpstr>
      <vt:lpstr>Segoe UI Light</vt:lpstr>
      <vt:lpstr>Source Sans Pro</vt:lpstr>
      <vt:lpstr>Times New Roman</vt:lpstr>
      <vt:lpstr>Wingdings</vt:lpstr>
      <vt:lpstr>Office 主题​​</vt:lpstr>
      <vt:lpstr>1_OfficePLUS</vt:lpstr>
      <vt:lpstr>AxMath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lastModifiedBy>Xueming Liu</cp:lastModifiedBy>
  <cp:revision>976</cp:revision>
  <dcterms:created xsi:type="dcterms:W3CDTF">2018-12-23T08:46:10Z</dcterms:created>
  <dcterms:modified xsi:type="dcterms:W3CDTF">2023-12-19T07:17:44Z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